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2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120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55214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956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705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0641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80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722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7170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13782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525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738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718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E0AF7-78BB-43E5-9E07-72EE77E167AD}" type="datetimeFigureOut">
              <a:rPr lang="bg-BG" smtClean="0"/>
              <a:t>3.8.2026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2AAB3-0C37-4B91-BB3D-B0DED4A441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16960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-225287" y="128450"/>
            <a:ext cx="9144000" cy="1779863"/>
          </a:xfrm>
        </p:spPr>
        <p:txBody>
          <a:bodyPr/>
          <a:lstStyle/>
          <a:p>
            <a:r>
              <a:rPr lang="bg-BG" b="1" dirty="0" smtClean="0"/>
              <a:t>Автомобилостроенето в Чехия</a:t>
            </a:r>
            <a:endParaRPr lang="bg-BG" b="1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48653" y="2262523"/>
            <a:ext cx="3023936" cy="176404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92D050"/>
                </a:solidFill>
              </a:rPr>
              <a:t>И</a:t>
            </a:r>
            <a:r>
              <a:rPr lang="ru-RU" b="1" dirty="0" smtClean="0">
                <a:solidFill>
                  <a:srgbClr val="92D050"/>
                </a:solidFill>
              </a:rPr>
              <a:t>стория, </a:t>
            </a:r>
            <a:r>
              <a:rPr lang="ru-RU" b="1" dirty="0" err="1" smtClean="0">
                <a:solidFill>
                  <a:srgbClr val="92D050"/>
                </a:solidFill>
              </a:rPr>
              <a:t>промишлени</a:t>
            </a:r>
            <a:r>
              <a:rPr lang="ru-RU" b="1" dirty="0" smtClean="0">
                <a:solidFill>
                  <a:srgbClr val="92D050"/>
                </a:solidFill>
              </a:rPr>
              <a:t> </a:t>
            </a:r>
            <a:r>
              <a:rPr lang="ru-RU" b="1" dirty="0" err="1" smtClean="0">
                <a:solidFill>
                  <a:srgbClr val="92D050"/>
                </a:solidFill>
              </a:rPr>
              <a:t>гиганти</a:t>
            </a:r>
            <a:r>
              <a:rPr lang="ru-RU" b="1" dirty="0" smtClean="0">
                <a:solidFill>
                  <a:srgbClr val="92D050"/>
                </a:solidFill>
              </a:rPr>
              <a:t> и </a:t>
            </a:r>
            <a:r>
              <a:rPr lang="ru-RU" b="1" dirty="0" err="1" smtClean="0">
                <a:solidFill>
                  <a:srgbClr val="92D050"/>
                </a:solidFill>
              </a:rPr>
              <a:t>преход</a:t>
            </a:r>
            <a:r>
              <a:rPr lang="ru-RU" b="1" dirty="0" smtClean="0">
                <a:solidFill>
                  <a:srgbClr val="92D050"/>
                </a:solidFill>
              </a:rPr>
              <a:t> </a:t>
            </a:r>
            <a:r>
              <a:rPr lang="ru-RU" b="1" dirty="0" err="1" smtClean="0">
                <a:solidFill>
                  <a:srgbClr val="92D050"/>
                </a:solidFill>
              </a:rPr>
              <a:t>към</a:t>
            </a:r>
            <a:r>
              <a:rPr lang="ru-RU" b="1" dirty="0" smtClean="0">
                <a:solidFill>
                  <a:srgbClr val="92D050"/>
                </a:solidFill>
              </a:rPr>
              <a:t> </a:t>
            </a:r>
            <a:r>
              <a:rPr lang="ru-RU" b="1" dirty="0" smtClean="0">
                <a:solidFill>
                  <a:srgbClr val="92D050"/>
                </a:solidFill>
              </a:rPr>
              <a:t>бъдещето</a:t>
            </a:r>
            <a:endParaRPr lang="ru-RU" b="1" dirty="0" smtClean="0">
              <a:solidFill>
                <a:srgbClr val="92D05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43757">
            <a:off x="8531969" y="1072950"/>
            <a:ext cx="3098463" cy="2066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Škoda Octavia combi rental: room for 4–5 persons | Avantgarde Prag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0895">
            <a:off x="6434874" y="3813428"/>
            <a:ext cx="2953485" cy="1968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144506" y="637040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solidFill>
                  <a:srgbClr val="FFC000"/>
                </a:solidFill>
              </a:rPr>
              <a:t>Изготвил</a:t>
            </a:r>
            <a:r>
              <a:rPr lang="ru-RU" b="1" dirty="0">
                <a:solidFill>
                  <a:srgbClr val="FFC000"/>
                </a:solidFill>
              </a:rPr>
              <a:t>: </a:t>
            </a:r>
            <a:r>
              <a:rPr lang="ru-RU" b="1" dirty="0" err="1">
                <a:solidFill>
                  <a:srgbClr val="FFC000"/>
                </a:solidFill>
              </a:rPr>
              <a:t>Емилиян</a:t>
            </a:r>
            <a:r>
              <a:rPr lang="ru-RU" b="1" dirty="0">
                <a:solidFill>
                  <a:srgbClr val="FFC000"/>
                </a:solidFill>
              </a:rPr>
              <a:t> Йорданов 12а.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02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84747" y="0"/>
            <a:ext cx="9396664" cy="1138989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dirty="0" err="1" smtClean="0"/>
              <a:t>Икономическо</a:t>
            </a:r>
            <a:r>
              <a:rPr lang="ru-RU" b="1" dirty="0" smtClean="0"/>
              <a:t> значение за Чехия</a:t>
            </a:r>
            <a:endParaRPr lang="bg-BG" b="1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84747" y="1772653"/>
            <a:ext cx="4239127" cy="4235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</a:t>
            </a:r>
            <a:r>
              <a:rPr lang="ru-RU" sz="2000" b="1" dirty="0" err="1" smtClean="0">
                <a:solidFill>
                  <a:schemeClr val="accent2"/>
                </a:solidFill>
              </a:rPr>
              <a:t>Двигател</a:t>
            </a:r>
            <a:r>
              <a:rPr lang="ru-RU" sz="2000" b="1" dirty="0" smtClean="0">
                <a:solidFill>
                  <a:schemeClr val="accent2"/>
                </a:solidFill>
              </a:rPr>
              <a:t> на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икономиката</a:t>
            </a:r>
            <a:r>
              <a:rPr lang="ru-RU" sz="2000" b="1" dirty="0" smtClean="0">
                <a:solidFill>
                  <a:schemeClr val="accent2"/>
                </a:solidFill>
              </a:rPr>
              <a:t>: </a:t>
            </a:r>
            <a:r>
              <a:rPr lang="ru-RU" sz="2000" b="1" dirty="0" err="1" smtClean="0">
                <a:solidFill>
                  <a:schemeClr val="accent2"/>
                </a:solidFill>
              </a:rPr>
              <a:t>Формира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близо</a:t>
            </a:r>
            <a:r>
              <a:rPr lang="ru-RU" sz="2000" b="1" dirty="0" smtClean="0">
                <a:solidFill>
                  <a:schemeClr val="accent2"/>
                </a:solidFill>
              </a:rPr>
              <a:t> 10% от БВП на </a:t>
            </a:r>
            <a:r>
              <a:rPr lang="ru-RU" sz="2000" b="1" dirty="0" err="1" smtClean="0">
                <a:solidFill>
                  <a:schemeClr val="accent2"/>
                </a:solidFill>
              </a:rPr>
              <a:t>страната</a:t>
            </a:r>
            <a:r>
              <a:rPr lang="ru-RU" sz="2000" b="1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</a:t>
            </a:r>
            <a:r>
              <a:rPr lang="ru-RU" sz="2000" b="1" dirty="0" err="1" smtClean="0">
                <a:solidFill>
                  <a:schemeClr val="accent2"/>
                </a:solidFill>
              </a:rPr>
              <a:t>Промишлен</a:t>
            </a:r>
            <a:r>
              <a:rPr lang="ru-RU" sz="2000" b="1" dirty="0" smtClean="0">
                <a:solidFill>
                  <a:schemeClr val="accent2"/>
                </a:solidFill>
              </a:rPr>
              <a:t> лидер: Над 20% от </a:t>
            </a:r>
            <a:r>
              <a:rPr lang="ru-RU" sz="2000" b="1" dirty="0" err="1" smtClean="0">
                <a:solidFill>
                  <a:schemeClr val="accent2"/>
                </a:solidFill>
              </a:rPr>
              <a:t>цялото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промишлено</a:t>
            </a:r>
            <a:r>
              <a:rPr lang="ru-RU" sz="2000" b="1" dirty="0" smtClean="0">
                <a:solidFill>
                  <a:schemeClr val="accent2"/>
                </a:solidFill>
              </a:rPr>
              <a:t> производство и износ.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</a:t>
            </a:r>
            <a:r>
              <a:rPr lang="ru-RU" sz="2000" b="1" dirty="0" err="1" smtClean="0">
                <a:solidFill>
                  <a:schemeClr val="accent2"/>
                </a:solidFill>
              </a:rPr>
              <a:t>Заетост</a:t>
            </a:r>
            <a:r>
              <a:rPr lang="ru-RU" sz="2000" b="1" dirty="0" smtClean="0">
                <a:solidFill>
                  <a:schemeClr val="accent2"/>
                </a:solidFill>
              </a:rPr>
              <a:t>: </a:t>
            </a:r>
            <a:r>
              <a:rPr lang="ru-RU" sz="2000" b="1" dirty="0" err="1" smtClean="0">
                <a:solidFill>
                  <a:schemeClr val="accent2"/>
                </a:solidFill>
              </a:rPr>
              <a:t>Осигурява</a:t>
            </a:r>
            <a:r>
              <a:rPr lang="ru-RU" sz="2000" b="1" dirty="0" smtClean="0">
                <a:solidFill>
                  <a:schemeClr val="accent2"/>
                </a:solidFill>
              </a:rPr>
              <a:t> над 150 000 </a:t>
            </a:r>
            <a:r>
              <a:rPr lang="ru-RU" sz="2000" b="1" dirty="0" err="1" smtClean="0">
                <a:solidFill>
                  <a:schemeClr val="accent2"/>
                </a:solidFill>
              </a:rPr>
              <a:t>преки</a:t>
            </a:r>
            <a:r>
              <a:rPr lang="ru-RU" sz="2000" b="1" dirty="0" smtClean="0">
                <a:solidFill>
                  <a:schemeClr val="accent2"/>
                </a:solidFill>
              </a:rPr>
              <a:t> работни места.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</a:t>
            </a:r>
            <a:r>
              <a:rPr lang="ru-RU" sz="2000" b="1" dirty="0" err="1" smtClean="0">
                <a:solidFill>
                  <a:schemeClr val="accent2"/>
                </a:solidFill>
              </a:rPr>
              <a:t>Световен</a:t>
            </a:r>
            <a:r>
              <a:rPr lang="ru-RU" sz="2000" b="1" dirty="0" smtClean="0">
                <a:solidFill>
                  <a:schemeClr val="accent2"/>
                </a:solidFill>
              </a:rPr>
              <a:t> рекорд: Сред </a:t>
            </a:r>
            <a:r>
              <a:rPr lang="ru-RU" sz="2000" b="1" dirty="0" err="1" smtClean="0">
                <a:solidFill>
                  <a:schemeClr val="accent2"/>
                </a:solidFill>
              </a:rPr>
              <a:t>лидерите</a:t>
            </a:r>
            <a:r>
              <a:rPr lang="ru-RU" sz="2000" b="1" dirty="0" smtClean="0">
                <a:solidFill>
                  <a:schemeClr val="accent2"/>
                </a:solidFill>
              </a:rPr>
              <a:t> по </a:t>
            </a:r>
            <a:r>
              <a:rPr lang="ru-RU" sz="2000" b="1" dirty="0" err="1" smtClean="0">
                <a:solidFill>
                  <a:schemeClr val="accent2"/>
                </a:solidFill>
              </a:rPr>
              <a:t>брой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произведени</a:t>
            </a:r>
            <a:r>
              <a:rPr lang="ru-RU" sz="2000" b="1" dirty="0" smtClean="0">
                <a:solidFill>
                  <a:schemeClr val="accent2"/>
                </a:solidFill>
              </a:rPr>
              <a:t> коли на глава от </a:t>
            </a:r>
            <a:r>
              <a:rPr lang="ru-RU" sz="2000" b="1" dirty="0" err="1" smtClean="0">
                <a:solidFill>
                  <a:schemeClr val="accent2"/>
                </a:solidFill>
              </a:rPr>
              <a:t>населението</a:t>
            </a:r>
            <a:r>
              <a:rPr lang="ru-RU" sz="2000" b="1" dirty="0" smtClean="0">
                <a:solidFill>
                  <a:schemeClr val="accent2"/>
                </a:solidFill>
              </a:rPr>
              <a:t> (&gt;100 коли на 1000 души).</a:t>
            </a:r>
            <a:endParaRPr lang="bg-BG" sz="2000" b="1" dirty="0">
              <a:solidFill>
                <a:schemeClr val="accent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53605">
            <a:off x="8087038" y="1214522"/>
            <a:ext cx="3654703" cy="2177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0031">
            <a:off x="6928322" y="3668953"/>
            <a:ext cx="3384520" cy="22567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2868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8811" y="212725"/>
            <a:ext cx="7704221" cy="1495759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/>
              <a:t>Исторически </a:t>
            </a:r>
            <a:r>
              <a:rPr lang="ru-RU" b="1" dirty="0" err="1" smtClean="0"/>
              <a:t>преглед</a:t>
            </a:r>
            <a:r>
              <a:rPr lang="ru-RU" b="1" dirty="0" smtClean="0"/>
              <a:t> и </a:t>
            </a:r>
            <a:r>
              <a:rPr lang="ru-RU" b="1" dirty="0" err="1" smtClean="0"/>
              <a:t>пионери</a:t>
            </a:r>
            <a:endParaRPr lang="bg-BG" b="1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52663" y="2034173"/>
            <a:ext cx="36616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1895 г. – </a:t>
            </a:r>
            <a:r>
              <a:rPr lang="ru-RU" sz="2000" b="1" dirty="0" err="1" smtClean="0">
                <a:solidFill>
                  <a:schemeClr val="accent2"/>
                </a:solidFill>
              </a:rPr>
              <a:t>Laurin</a:t>
            </a:r>
            <a:r>
              <a:rPr lang="ru-RU" sz="2000" b="1" dirty="0" smtClean="0">
                <a:solidFill>
                  <a:schemeClr val="accent2"/>
                </a:solidFill>
              </a:rPr>
              <a:t> &amp; </a:t>
            </a:r>
            <a:r>
              <a:rPr lang="ru-RU" sz="2000" b="1" dirty="0" err="1" smtClean="0">
                <a:solidFill>
                  <a:schemeClr val="accent2"/>
                </a:solidFill>
              </a:rPr>
              <a:t>Klement</a:t>
            </a:r>
            <a:r>
              <a:rPr lang="ru-RU" sz="2000" b="1" dirty="0" smtClean="0">
                <a:solidFill>
                  <a:schemeClr val="accent2"/>
                </a:solidFill>
              </a:rPr>
              <a:t>: Вацлав </a:t>
            </a:r>
            <a:r>
              <a:rPr lang="ru-RU" sz="2000" b="1" dirty="0" err="1" smtClean="0">
                <a:solidFill>
                  <a:schemeClr val="accent2"/>
                </a:solidFill>
              </a:rPr>
              <a:t>Лаурин</a:t>
            </a:r>
            <a:r>
              <a:rPr lang="ru-RU" sz="2000" b="1" dirty="0" smtClean="0">
                <a:solidFill>
                  <a:schemeClr val="accent2"/>
                </a:solidFill>
              </a:rPr>
              <a:t> и Вацлав </a:t>
            </a:r>
            <a:r>
              <a:rPr lang="ru-RU" sz="2000" b="1" dirty="0" err="1" smtClean="0">
                <a:solidFill>
                  <a:schemeClr val="accent2"/>
                </a:solidFill>
              </a:rPr>
              <a:t>Клемент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започват</a:t>
            </a:r>
            <a:r>
              <a:rPr lang="ru-RU" sz="2000" b="1" dirty="0" smtClean="0">
                <a:solidFill>
                  <a:schemeClr val="accent2"/>
                </a:solidFill>
              </a:rPr>
              <a:t> с </a:t>
            </a:r>
            <a:r>
              <a:rPr lang="ru-RU" sz="2000" b="1" dirty="0" err="1" smtClean="0">
                <a:solidFill>
                  <a:schemeClr val="accent2"/>
                </a:solidFill>
              </a:rPr>
              <a:t>велосипеди</a:t>
            </a:r>
            <a:r>
              <a:rPr lang="ru-RU" sz="2000" b="1" dirty="0" smtClean="0">
                <a:solidFill>
                  <a:schemeClr val="accent2"/>
                </a:solidFill>
              </a:rPr>
              <a:t> и </a:t>
            </a:r>
            <a:r>
              <a:rPr lang="ru-RU" sz="2000" b="1" dirty="0" err="1" smtClean="0">
                <a:solidFill>
                  <a:schemeClr val="accent2"/>
                </a:solidFill>
              </a:rPr>
              <a:t>мотоциклети</a:t>
            </a:r>
            <a:r>
              <a:rPr lang="ru-RU" sz="2000" b="1" dirty="0" smtClean="0">
                <a:solidFill>
                  <a:schemeClr val="accent2"/>
                </a:solidFill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</a:rPr>
              <a:t>превръщайки</a:t>
            </a:r>
            <a:r>
              <a:rPr lang="ru-RU" sz="2000" b="1" dirty="0" smtClean="0">
                <a:solidFill>
                  <a:schemeClr val="accent2"/>
                </a:solidFill>
              </a:rPr>
              <a:t> се </a:t>
            </a:r>
            <a:r>
              <a:rPr lang="ru-RU" sz="2000" b="1" dirty="0" err="1" smtClean="0">
                <a:solidFill>
                  <a:schemeClr val="accent2"/>
                </a:solidFill>
              </a:rPr>
              <a:t>по-късно</a:t>
            </a:r>
            <a:r>
              <a:rPr lang="ru-RU" sz="2000" b="1" dirty="0" smtClean="0">
                <a:solidFill>
                  <a:schemeClr val="accent2"/>
                </a:solidFill>
              </a:rPr>
              <a:t> в </a:t>
            </a:r>
            <a:r>
              <a:rPr lang="ru-RU" sz="2000" b="1" dirty="0" err="1" smtClean="0">
                <a:solidFill>
                  <a:schemeClr val="accent2"/>
                </a:solidFill>
              </a:rPr>
              <a:t>Skoda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Auto</a:t>
            </a:r>
            <a:r>
              <a:rPr lang="ru-RU" sz="2000" b="1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1897 г. – </a:t>
            </a:r>
            <a:r>
              <a:rPr lang="ru-RU" sz="2000" b="1" dirty="0" err="1" smtClean="0">
                <a:solidFill>
                  <a:schemeClr val="accent2"/>
                </a:solidFill>
              </a:rPr>
              <a:t>Tatra</a:t>
            </a:r>
            <a:r>
              <a:rPr lang="ru-RU" sz="2000" b="1" dirty="0" smtClean="0">
                <a:solidFill>
                  <a:schemeClr val="accent2"/>
                </a:solidFill>
              </a:rPr>
              <a:t>: </a:t>
            </a:r>
            <a:r>
              <a:rPr lang="ru-RU" sz="2000" b="1" dirty="0" err="1" smtClean="0">
                <a:solidFill>
                  <a:schemeClr val="accent2"/>
                </a:solidFill>
              </a:rPr>
              <a:t>Една</a:t>
            </a:r>
            <a:r>
              <a:rPr lang="ru-RU" sz="2000" b="1" dirty="0" smtClean="0">
                <a:solidFill>
                  <a:schemeClr val="accent2"/>
                </a:solidFill>
              </a:rPr>
              <a:t> от </a:t>
            </a:r>
            <a:r>
              <a:rPr lang="ru-RU" sz="2000" b="1" dirty="0" err="1" smtClean="0">
                <a:solidFill>
                  <a:schemeClr val="accent2"/>
                </a:solidFill>
              </a:rPr>
              <a:t>най</a:t>
            </a:r>
            <a:r>
              <a:rPr lang="ru-RU" sz="2000" b="1" dirty="0" smtClean="0">
                <a:solidFill>
                  <a:schemeClr val="accent2"/>
                </a:solidFill>
              </a:rPr>
              <a:t>-старите марки в света, </a:t>
            </a:r>
            <a:r>
              <a:rPr lang="ru-RU" sz="2000" b="1" dirty="0" err="1" smtClean="0">
                <a:solidFill>
                  <a:schemeClr val="accent2"/>
                </a:solidFill>
              </a:rPr>
              <a:t>създава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автомобила</a:t>
            </a:r>
            <a:r>
              <a:rPr lang="ru-RU" sz="2000" b="1" dirty="0" smtClean="0">
                <a:solidFill>
                  <a:schemeClr val="accent2"/>
                </a:solidFill>
              </a:rPr>
              <a:t> '</a:t>
            </a:r>
            <a:r>
              <a:rPr lang="ru-RU" sz="2000" b="1" dirty="0" err="1" smtClean="0">
                <a:solidFill>
                  <a:schemeClr val="accent2"/>
                </a:solidFill>
              </a:rPr>
              <a:t>Prasident</a:t>
            </a:r>
            <a:r>
              <a:rPr lang="ru-RU" sz="2000" b="1" dirty="0" smtClean="0">
                <a:solidFill>
                  <a:schemeClr val="accent2"/>
                </a:solidFill>
              </a:rPr>
              <a:t>'.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Традиция: Над 120 </a:t>
            </a:r>
            <a:r>
              <a:rPr lang="ru-RU" sz="2000" b="1" dirty="0" err="1" smtClean="0">
                <a:solidFill>
                  <a:schemeClr val="accent2"/>
                </a:solidFill>
              </a:rPr>
              <a:t>години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непрекъснато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инженерно</a:t>
            </a:r>
            <a:r>
              <a:rPr lang="ru-RU" sz="2000" b="1" dirty="0" smtClean="0">
                <a:solidFill>
                  <a:schemeClr val="accent2"/>
                </a:solidFill>
              </a:rPr>
              <a:t> развитие в </a:t>
            </a:r>
            <a:r>
              <a:rPr lang="ru-RU" sz="2000" b="1" dirty="0" err="1" smtClean="0">
                <a:solidFill>
                  <a:schemeClr val="accent2"/>
                </a:solidFill>
              </a:rPr>
              <a:t>Централна</a:t>
            </a:r>
            <a:r>
              <a:rPr lang="ru-RU" sz="2000" b="1" dirty="0" smtClean="0">
                <a:solidFill>
                  <a:schemeClr val="accent2"/>
                </a:solidFill>
              </a:rPr>
              <a:t> Европа.</a:t>
            </a:r>
            <a:endParaRPr lang="bg-BG" sz="2000" b="1" dirty="0">
              <a:solidFill>
                <a:schemeClr val="accent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11972">
            <a:off x="8378490" y="415172"/>
            <a:ext cx="3505612" cy="2425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17440">
            <a:off x="4961209" y="2354062"/>
            <a:ext cx="3100786" cy="232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0279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7042" y="116472"/>
            <a:ext cx="8722895" cy="1263149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dirty="0" err="1" smtClean="0"/>
              <a:t>Skoda</a:t>
            </a:r>
            <a:r>
              <a:rPr lang="ru-RU" b="1" dirty="0" smtClean="0"/>
              <a:t> </a:t>
            </a:r>
            <a:r>
              <a:rPr lang="ru-RU" b="1" dirty="0" err="1" smtClean="0"/>
              <a:t>Auto</a:t>
            </a:r>
            <a:r>
              <a:rPr lang="ru-RU" b="1" dirty="0" smtClean="0"/>
              <a:t> – </a:t>
            </a:r>
            <a:r>
              <a:rPr lang="ru-RU" b="1" dirty="0" err="1" smtClean="0"/>
              <a:t>Националната</a:t>
            </a:r>
            <a:r>
              <a:rPr lang="ru-RU" b="1" dirty="0" smtClean="0"/>
              <a:t> </a:t>
            </a:r>
            <a:r>
              <a:rPr lang="ru-RU" b="1" dirty="0" err="1" smtClean="0"/>
              <a:t>гордост</a:t>
            </a:r>
            <a:endParaRPr lang="bg-BG" b="1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16305" y="1833646"/>
            <a:ext cx="44958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Символ на Чехия: </a:t>
            </a:r>
            <a:r>
              <a:rPr lang="ru-RU" sz="2000" b="1" dirty="0" err="1" smtClean="0">
                <a:solidFill>
                  <a:schemeClr val="accent2"/>
                </a:solidFill>
              </a:rPr>
              <a:t>Най-големият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производител</a:t>
            </a:r>
            <a:r>
              <a:rPr lang="ru-RU" sz="2000" b="1" dirty="0" smtClean="0">
                <a:solidFill>
                  <a:schemeClr val="accent2"/>
                </a:solidFill>
              </a:rPr>
              <a:t> и </a:t>
            </a:r>
            <a:r>
              <a:rPr lang="ru-RU" sz="2000" b="1" dirty="0" err="1" smtClean="0">
                <a:solidFill>
                  <a:schemeClr val="accent2"/>
                </a:solidFill>
              </a:rPr>
              <a:t>една</a:t>
            </a:r>
            <a:r>
              <a:rPr lang="ru-RU" sz="2000" b="1" dirty="0" smtClean="0">
                <a:solidFill>
                  <a:schemeClr val="accent2"/>
                </a:solidFill>
              </a:rPr>
              <a:t> от </a:t>
            </a:r>
            <a:r>
              <a:rPr lang="ru-RU" sz="2000" b="1" dirty="0" err="1" smtClean="0">
                <a:solidFill>
                  <a:schemeClr val="accent2"/>
                </a:solidFill>
              </a:rPr>
              <a:t>най</a:t>
            </a:r>
            <a:r>
              <a:rPr lang="ru-RU" sz="2000" b="1" dirty="0" smtClean="0">
                <a:solidFill>
                  <a:schemeClr val="accent2"/>
                </a:solidFill>
              </a:rPr>
              <a:t>-старите </a:t>
            </a:r>
            <a:r>
              <a:rPr lang="ru-RU" sz="2000" b="1" dirty="0" err="1" smtClean="0">
                <a:solidFill>
                  <a:schemeClr val="accent2"/>
                </a:solidFill>
              </a:rPr>
              <a:t>действащи</a:t>
            </a:r>
            <a:r>
              <a:rPr lang="ru-RU" sz="2000" b="1" dirty="0" smtClean="0">
                <a:solidFill>
                  <a:schemeClr val="accent2"/>
                </a:solidFill>
              </a:rPr>
              <a:t> марки.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Част от VW </a:t>
            </a:r>
            <a:r>
              <a:rPr lang="ru-RU" sz="2000" b="1" dirty="0" err="1" smtClean="0">
                <a:solidFill>
                  <a:schemeClr val="accent2"/>
                </a:solidFill>
              </a:rPr>
              <a:t>Group</a:t>
            </a:r>
            <a:r>
              <a:rPr lang="ru-RU" sz="2000" b="1" dirty="0" smtClean="0">
                <a:solidFill>
                  <a:schemeClr val="accent2"/>
                </a:solidFill>
              </a:rPr>
              <a:t>: От 1991 г. </a:t>
            </a:r>
            <a:r>
              <a:rPr lang="ru-RU" sz="2000" b="1" dirty="0" err="1" smtClean="0">
                <a:solidFill>
                  <a:schemeClr val="accent2"/>
                </a:solidFill>
              </a:rPr>
              <a:t>партньорството</a:t>
            </a:r>
            <a:r>
              <a:rPr lang="ru-RU" sz="2000" b="1" dirty="0" smtClean="0">
                <a:solidFill>
                  <a:schemeClr val="accent2"/>
                </a:solidFill>
              </a:rPr>
              <a:t> с </a:t>
            </a:r>
            <a:r>
              <a:rPr lang="ru-RU" sz="2000" b="1" dirty="0" err="1" smtClean="0">
                <a:solidFill>
                  <a:schemeClr val="accent2"/>
                </a:solidFill>
              </a:rPr>
              <a:t>Volkswagen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трансформира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марката</a:t>
            </a:r>
            <a:r>
              <a:rPr lang="ru-RU" sz="2000" b="1" dirty="0" smtClean="0">
                <a:solidFill>
                  <a:schemeClr val="accent2"/>
                </a:solidFill>
              </a:rPr>
              <a:t> в </a:t>
            </a:r>
            <a:r>
              <a:rPr lang="ru-RU" sz="2000" b="1" dirty="0" err="1" smtClean="0">
                <a:solidFill>
                  <a:schemeClr val="accent2"/>
                </a:solidFill>
              </a:rPr>
              <a:t>световен</a:t>
            </a:r>
            <a:r>
              <a:rPr lang="ru-RU" sz="2000" b="1" dirty="0" smtClean="0">
                <a:solidFill>
                  <a:schemeClr val="accent2"/>
                </a:solidFill>
              </a:rPr>
              <a:t> лидер.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</a:t>
            </a:r>
            <a:r>
              <a:rPr lang="ru-RU" sz="2000" b="1" dirty="0" err="1" smtClean="0">
                <a:solidFill>
                  <a:schemeClr val="accent2"/>
                </a:solidFill>
              </a:rPr>
              <a:t>Основен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център</a:t>
            </a:r>
            <a:r>
              <a:rPr lang="ru-RU" sz="2000" b="1" dirty="0" smtClean="0">
                <a:solidFill>
                  <a:schemeClr val="accent2"/>
                </a:solidFill>
              </a:rPr>
              <a:t>: </a:t>
            </a:r>
            <a:r>
              <a:rPr lang="ru-RU" sz="2000" b="1" dirty="0" err="1" smtClean="0">
                <a:solidFill>
                  <a:schemeClr val="accent2"/>
                </a:solidFill>
              </a:rPr>
              <a:t>Историческият</a:t>
            </a:r>
            <a:r>
              <a:rPr lang="ru-RU" sz="2000" b="1" dirty="0" smtClean="0">
                <a:solidFill>
                  <a:schemeClr val="accent2"/>
                </a:solidFill>
              </a:rPr>
              <a:t> завод е в град Млада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Болеслав</a:t>
            </a:r>
            <a:r>
              <a:rPr lang="ru-RU" sz="2000" b="1" dirty="0" smtClean="0">
                <a:solidFill>
                  <a:schemeClr val="accent2"/>
                </a:solidFill>
              </a:rPr>
              <a:t> (</a:t>
            </a:r>
            <a:r>
              <a:rPr lang="ru-RU" sz="2000" b="1" dirty="0" err="1" smtClean="0">
                <a:solidFill>
                  <a:schemeClr val="accent2"/>
                </a:solidFill>
              </a:rPr>
              <a:t>Mlada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Boleslav</a:t>
            </a:r>
            <a:r>
              <a:rPr lang="ru-RU" sz="2000" b="1" dirty="0" smtClean="0">
                <a:solidFill>
                  <a:schemeClr val="accent2"/>
                </a:solidFill>
              </a:rPr>
              <a:t>).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Глобален успех: Модели </a:t>
            </a:r>
            <a:r>
              <a:rPr lang="ru-RU" sz="2000" b="1" dirty="0" err="1" smtClean="0">
                <a:solidFill>
                  <a:schemeClr val="accent2"/>
                </a:solidFill>
              </a:rPr>
              <a:t>като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Octavia</a:t>
            </a:r>
            <a:r>
              <a:rPr lang="ru-RU" sz="2000" b="1" dirty="0" smtClean="0">
                <a:solidFill>
                  <a:schemeClr val="accent2"/>
                </a:solidFill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</a:rPr>
              <a:t>Fabia</a:t>
            </a:r>
            <a:r>
              <a:rPr lang="ru-RU" sz="2000" b="1" dirty="0" smtClean="0">
                <a:solidFill>
                  <a:schemeClr val="accent2"/>
                </a:solidFill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</a:rPr>
              <a:t>Superb</a:t>
            </a:r>
            <a:r>
              <a:rPr lang="ru-RU" sz="2000" b="1" dirty="0" smtClean="0">
                <a:solidFill>
                  <a:schemeClr val="accent2"/>
                </a:solidFill>
              </a:rPr>
              <a:t> и </a:t>
            </a:r>
            <a:r>
              <a:rPr lang="ru-RU" sz="2000" b="1" dirty="0" err="1" smtClean="0">
                <a:solidFill>
                  <a:schemeClr val="accent2"/>
                </a:solidFill>
              </a:rPr>
              <a:t>Kodiaq</a:t>
            </a:r>
            <a:r>
              <a:rPr lang="ru-RU" sz="2000" b="1" dirty="0" smtClean="0">
                <a:solidFill>
                  <a:schemeClr val="accent2"/>
                </a:solidFill>
              </a:rPr>
              <a:t> се </a:t>
            </a:r>
            <a:r>
              <a:rPr lang="ru-RU" sz="2000" b="1" dirty="0" err="1" smtClean="0">
                <a:solidFill>
                  <a:schemeClr val="accent2"/>
                </a:solidFill>
              </a:rPr>
              <a:t>изнасят</a:t>
            </a:r>
            <a:r>
              <a:rPr lang="ru-RU" sz="2000" b="1" dirty="0" smtClean="0">
                <a:solidFill>
                  <a:schemeClr val="accent2"/>
                </a:solidFill>
              </a:rPr>
              <a:t> в над 100 </a:t>
            </a:r>
            <a:r>
              <a:rPr lang="ru-RU" sz="2000" b="1" dirty="0" err="1" smtClean="0">
                <a:solidFill>
                  <a:schemeClr val="accent2"/>
                </a:solidFill>
              </a:rPr>
              <a:t>страни</a:t>
            </a:r>
            <a:r>
              <a:rPr lang="ru-RU" dirty="0" smtClean="0"/>
              <a:t>.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444" y="1240404"/>
            <a:ext cx="5636850" cy="211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Съединител &quot;права стрелка&quot; 5"/>
          <p:cNvCxnSpPr/>
          <p:nvPr/>
        </p:nvCxnSpPr>
        <p:spPr>
          <a:xfrm flipV="1">
            <a:off x="5017273" y="3354320"/>
            <a:ext cx="1129085" cy="9870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4043">
            <a:off x="7136808" y="3619555"/>
            <a:ext cx="4480049" cy="2729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7525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680" y="62976"/>
            <a:ext cx="10515600" cy="1325563"/>
          </a:xfrm>
        </p:spPr>
        <p:txBody>
          <a:bodyPr/>
          <a:lstStyle/>
          <a:p>
            <a:r>
              <a:rPr lang="ru-RU" b="1" dirty="0" smtClean="0"/>
              <a:t> </a:t>
            </a:r>
            <a:r>
              <a:rPr lang="ru-RU" b="1" dirty="0" err="1" smtClean="0"/>
              <a:t>Чуждестранни</a:t>
            </a:r>
            <a:r>
              <a:rPr lang="ru-RU" b="1" dirty="0" smtClean="0"/>
              <a:t> </a:t>
            </a:r>
            <a:r>
              <a:rPr lang="ru-RU" b="1" dirty="0" err="1" smtClean="0"/>
              <a:t>гиганти</a:t>
            </a:r>
            <a:r>
              <a:rPr lang="ru-RU" b="1" dirty="0" smtClean="0"/>
              <a:t> в Чехия</a:t>
            </a:r>
            <a:endParaRPr lang="bg-BG" b="1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06680" y="1762014"/>
            <a:ext cx="474361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accent2"/>
                </a:solidFill>
              </a:rPr>
              <a:t>• Hyundai Motor Manufacturing (</a:t>
            </a:r>
            <a:r>
              <a:rPr lang="bg-BG" sz="2000" b="1" dirty="0" err="1" smtClean="0">
                <a:solidFill>
                  <a:schemeClr val="accent2"/>
                </a:solidFill>
              </a:rPr>
              <a:t>Ношовице</a:t>
            </a:r>
            <a:r>
              <a:rPr lang="bg-BG" sz="2000" b="1" dirty="0" smtClean="0">
                <a:solidFill>
                  <a:schemeClr val="accent2"/>
                </a:solidFill>
              </a:rPr>
              <a:t>): Един от най-модерните заводи на </a:t>
            </a:r>
            <a:r>
              <a:rPr lang="en-US" sz="2000" b="1" dirty="0" smtClean="0">
                <a:solidFill>
                  <a:schemeClr val="accent2"/>
                </a:solidFill>
              </a:rPr>
              <a:t>Hyundai </a:t>
            </a:r>
            <a:r>
              <a:rPr lang="bg-BG" sz="2000" b="1" dirty="0" smtClean="0">
                <a:solidFill>
                  <a:schemeClr val="accent2"/>
                </a:solidFill>
              </a:rPr>
              <a:t>в света с над 300 000 коли годишно.</a:t>
            </a:r>
          </a:p>
          <a:p>
            <a:pPr marL="0" indent="0">
              <a:buNone/>
            </a:pPr>
            <a:r>
              <a:rPr lang="bg-BG" sz="2000" b="1" dirty="0" smtClean="0">
                <a:solidFill>
                  <a:schemeClr val="accent2"/>
                </a:solidFill>
              </a:rPr>
              <a:t>• </a:t>
            </a:r>
            <a:r>
              <a:rPr lang="en-US" sz="2000" b="1" dirty="0" smtClean="0">
                <a:solidFill>
                  <a:schemeClr val="accent2"/>
                </a:solidFill>
              </a:rPr>
              <a:t>Toyota Motor Manufacturing (</a:t>
            </a:r>
            <a:r>
              <a:rPr lang="bg-BG" sz="2000" b="1" dirty="0" smtClean="0">
                <a:solidFill>
                  <a:schemeClr val="accent2"/>
                </a:solidFill>
              </a:rPr>
              <a:t>Колин): Специализиран в икономични градски и хибридни автомобили (</a:t>
            </a:r>
            <a:r>
              <a:rPr lang="en-US" sz="2000" b="1" dirty="0" err="1" smtClean="0">
                <a:solidFill>
                  <a:schemeClr val="accent2"/>
                </a:solidFill>
              </a:rPr>
              <a:t>Aygo</a:t>
            </a:r>
            <a:r>
              <a:rPr lang="en-US" sz="2000" b="1" dirty="0" smtClean="0">
                <a:solidFill>
                  <a:schemeClr val="accent2"/>
                </a:solidFill>
              </a:rPr>
              <a:t> X, Yaris).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2"/>
                </a:solidFill>
              </a:rPr>
              <a:t>• </a:t>
            </a:r>
            <a:r>
              <a:rPr lang="bg-BG" sz="2000" b="1" dirty="0" smtClean="0">
                <a:solidFill>
                  <a:schemeClr val="accent2"/>
                </a:solidFill>
              </a:rPr>
              <a:t>Инвестиции: Стратегическо разположение и висококвалифицирана работна ръка.</a:t>
            </a:r>
            <a:endParaRPr lang="bg-BG" sz="2000" b="1" dirty="0">
              <a:solidFill>
                <a:schemeClr val="accent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3495" y="842839"/>
            <a:ext cx="4502205" cy="2532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8956">
            <a:off x="7465610" y="3753015"/>
            <a:ext cx="4084315" cy="2722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2619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2096" y="70927"/>
            <a:ext cx="10515600" cy="1325563"/>
          </a:xfrm>
        </p:spPr>
        <p:txBody>
          <a:bodyPr/>
          <a:lstStyle/>
          <a:p>
            <a:r>
              <a:rPr lang="ru-RU" b="1" dirty="0" smtClean="0"/>
              <a:t> </a:t>
            </a:r>
            <a:r>
              <a:rPr lang="ru-RU" b="1" dirty="0" err="1" smtClean="0"/>
              <a:t>Товарни</a:t>
            </a:r>
            <a:r>
              <a:rPr lang="ru-RU" b="1" dirty="0" smtClean="0"/>
              <a:t> автомобили и </a:t>
            </a:r>
            <a:r>
              <a:rPr lang="ru-RU" b="1" dirty="0" err="1" smtClean="0"/>
              <a:t>автобуси</a:t>
            </a:r>
            <a:endParaRPr lang="bg-BG" b="1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06680" y="1777918"/>
            <a:ext cx="370199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</a:t>
            </a:r>
            <a:r>
              <a:rPr lang="ru-RU" sz="2000" b="1" dirty="0" err="1" smtClean="0">
                <a:solidFill>
                  <a:schemeClr val="accent2"/>
                </a:solidFill>
              </a:rPr>
              <a:t>Tatra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Trucks</a:t>
            </a:r>
            <a:r>
              <a:rPr lang="ru-RU" sz="2000" b="1" dirty="0" smtClean="0">
                <a:solidFill>
                  <a:schemeClr val="accent2"/>
                </a:solidFill>
              </a:rPr>
              <a:t> (</a:t>
            </a:r>
            <a:r>
              <a:rPr lang="ru-RU" sz="2000" b="1" dirty="0" err="1" smtClean="0">
                <a:solidFill>
                  <a:schemeClr val="accent2"/>
                </a:solidFill>
              </a:rPr>
              <a:t>Копривнице</a:t>
            </a:r>
            <a:r>
              <a:rPr lang="ru-RU" sz="2000" b="1" dirty="0" smtClean="0">
                <a:solidFill>
                  <a:schemeClr val="accent2"/>
                </a:solidFill>
              </a:rPr>
              <a:t>): </a:t>
            </a:r>
            <a:r>
              <a:rPr lang="ru-RU" sz="2000" b="1" dirty="0" err="1" smtClean="0">
                <a:solidFill>
                  <a:schemeClr val="accent2"/>
                </a:solidFill>
              </a:rPr>
              <a:t>Световноизвестни</a:t>
            </a:r>
            <a:r>
              <a:rPr lang="ru-RU" sz="2000" b="1" dirty="0" smtClean="0">
                <a:solidFill>
                  <a:schemeClr val="accent2"/>
                </a:solidFill>
              </a:rPr>
              <a:t> с </a:t>
            </a:r>
            <a:r>
              <a:rPr lang="ru-RU" sz="2000" b="1" dirty="0" err="1" smtClean="0">
                <a:solidFill>
                  <a:schemeClr val="accent2"/>
                </a:solidFill>
              </a:rPr>
              <a:t>уникалното</a:t>
            </a:r>
            <a:r>
              <a:rPr lang="ru-RU" sz="2000" b="1" dirty="0" smtClean="0">
                <a:solidFill>
                  <a:schemeClr val="accent2"/>
                </a:solidFill>
              </a:rPr>
              <a:t> си </a:t>
            </a:r>
            <a:r>
              <a:rPr lang="ru-RU" sz="2000" b="1" dirty="0" err="1" smtClean="0">
                <a:solidFill>
                  <a:schemeClr val="accent2"/>
                </a:solidFill>
              </a:rPr>
              <a:t>шаси</a:t>
            </a:r>
            <a:r>
              <a:rPr lang="ru-RU" sz="2000" b="1" dirty="0" smtClean="0">
                <a:solidFill>
                  <a:schemeClr val="accent2"/>
                </a:solidFill>
              </a:rPr>
              <a:t> с </a:t>
            </a:r>
            <a:r>
              <a:rPr lang="ru-RU" sz="2000" b="1" dirty="0" err="1" smtClean="0">
                <a:solidFill>
                  <a:schemeClr val="accent2"/>
                </a:solidFill>
              </a:rPr>
              <a:t>централна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носеща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тръба</a:t>
            </a:r>
            <a:r>
              <a:rPr lang="ru-RU" sz="2000" b="1" dirty="0" smtClean="0">
                <a:solidFill>
                  <a:schemeClr val="accent2"/>
                </a:solidFill>
              </a:rPr>
              <a:t> и </a:t>
            </a:r>
            <a:r>
              <a:rPr lang="ru-RU" sz="2000" b="1" dirty="0" err="1" smtClean="0">
                <a:solidFill>
                  <a:schemeClr val="accent2"/>
                </a:solidFill>
              </a:rPr>
              <a:t>многократни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шампиони</a:t>
            </a:r>
            <a:r>
              <a:rPr lang="ru-RU" sz="2000" b="1" dirty="0" smtClean="0">
                <a:solidFill>
                  <a:schemeClr val="accent2"/>
                </a:solidFill>
              </a:rPr>
              <a:t> в </a:t>
            </a:r>
            <a:r>
              <a:rPr lang="ru-RU" sz="2000" b="1" dirty="0" err="1" smtClean="0">
                <a:solidFill>
                  <a:schemeClr val="accent2"/>
                </a:solidFill>
              </a:rPr>
              <a:t>Рали</a:t>
            </a:r>
            <a:r>
              <a:rPr lang="ru-RU" sz="2000" b="1" dirty="0" smtClean="0">
                <a:solidFill>
                  <a:schemeClr val="accent2"/>
                </a:solidFill>
              </a:rPr>
              <a:t> 'Дакар'.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IVECO </a:t>
            </a:r>
            <a:r>
              <a:rPr lang="ru-RU" sz="2000" b="1" dirty="0" err="1" smtClean="0">
                <a:solidFill>
                  <a:schemeClr val="accent2"/>
                </a:solidFill>
              </a:rPr>
              <a:t>Bus</a:t>
            </a:r>
            <a:r>
              <a:rPr lang="ru-RU" sz="2000" b="1" dirty="0" smtClean="0">
                <a:solidFill>
                  <a:schemeClr val="accent2"/>
                </a:solidFill>
              </a:rPr>
              <a:t> (</a:t>
            </a:r>
            <a:r>
              <a:rPr lang="ru-RU" sz="2000" b="1" dirty="0" err="1" smtClean="0">
                <a:solidFill>
                  <a:schemeClr val="accent2"/>
                </a:solidFill>
              </a:rPr>
              <a:t>Високе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Мито</a:t>
            </a:r>
            <a:r>
              <a:rPr lang="ru-RU" sz="2000" b="1" dirty="0" smtClean="0">
                <a:solidFill>
                  <a:schemeClr val="accent2"/>
                </a:solidFill>
              </a:rPr>
              <a:t>): Наследник на </a:t>
            </a:r>
            <a:r>
              <a:rPr lang="ru-RU" sz="2000" b="1" dirty="0" err="1" smtClean="0">
                <a:solidFill>
                  <a:schemeClr val="accent2"/>
                </a:solidFill>
              </a:rPr>
              <a:t>Karosa</a:t>
            </a:r>
            <a:r>
              <a:rPr lang="ru-RU" sz="2000" b="1" dirty="0" smtClean="0">
                <a:solidFill>
                  <a:schemeClr val="accent2"/>
                </a:solidFill>
              </a:rPr>
              <a:t> и един от </a:t>
            </a:r>
            <a:r>
              <a:rPr lang="ru-RU" sz="2000" b="1" dirty="0" err="1" smtClean="0">
                <a:solidFill>
                  <a:schemeClr val="accent2"/>
                </a:solidFill>
              </a:rPr>
              <a:t>най-големите</a:t>
            </a:r>
            <a:r>
              <a:rPr lang="ru-RU" sz="2000" b="1" dirty="0" smtClean="0">
                <a:solidFill>
                  <a:schemeClr val="accent2"/>
                </a:solidFill>
              </a:rPr>
              <a:t> заводи за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автобуси</a:t>
            </a:r>
            <a:r>
              <a:rPr lang="ru-RU" sz="2000" b="1" dirty="0" smtClean="0">
                <a:solidFill>
                  <a:schemeClr val="accent2"/>
                </a:solidFill>
              </a:rPr>
              <a:t> в Европа.</a:t>
            </a:r>
            <a:endParaRPr lang="bg-BG" sz="2000" b="1" dirty="0">
              <a:solidFill>
                <a:schemeClr val="accent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59106">
            <a:off x="7900794" y="951798"/>
            <a:ext cx="3858627" cy="2894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6441">
            <a:off x="6033130" y="3850014"/>
            <a:ext cx="2916472" cy="2153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5769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8241" y="62975"/>
            <a:ext cx="10515600" cy="1325563"/>
          </a:xfrm>
        </p:spPr>
        <p:txBody>
          <a:bodyPr/>
          <a:lstStyle/>
          <a:p>
            <a:r>
              <a:rPr lang="ru-RU" b="1" dirty="0" smtClean="0"/>
              <a:t> </a:t>
            </a:r>
            <a:r>
              <a:rPr lang="ru-RU" b="1" dirty="0" err="1" smtClean="0"/>
              <a:t>Екосистема</a:t>
            </a:r>
            <a:r>
              <a:rPr lang="ru-RU" b="1" dirty="0" smtClean="0"/>
              <a:t> от </a:t>
            </a:r>
            <a:r>
              <a:rPr lang="ru-RU" b="1" dirty="0" err="1" smtClean="0"/>
              <a:t>доставчици</a:t>
            </a:r>
            <a:r>
              <a:rPr lang="ru-RU" b="1" dirty="0" smtClean="0"/>
              <a:t> и R&amp;D</a:t>
            </a:r>
            <a:endParaRPr lang="bg-BG" b="1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78241" y="1936943"/>
            <a:ext cx="409160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Научно-</a:t>
            </a:r>
            <a:r>
              <a:rPr lang="ru-RU" sz="2000" b="1" dirty="0" err="1" smtClean="0">
                <a:solidFill>
                  <a:schemeClr val="accent2"/>
                </a:solidFill>
              </a:rPr>
              <a:t>развойна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дейност</a:t>
            </a:r>
            <a:r>
              <a:rPr lang="ru-RU" sz="2000" b="1" dirty="0" smtClean="0">
                <a:solidFill>
                  <a:schemeClr val="accent2"/>
                </a:solidFill>
              </a:rPr>
              <a:t>: Над 30 R&amp;D </a:t>
            </a:r>
            <a:r>
              <a:rPr lang="ru-RU" sz="2000" b="1" dirty="0" err="1" smtClean="0">
                <a:solidFill>
                  <a:schemeClr val="accent2"/>
                </a:solidFill>
              </a:rPr>
              <a:t>центъра</a:t>
            </a:r>
            <a:r>
              <a:rPr lang="ru-RU" sz="2000" b="1" dirty="0" smtClean="0">
                <a:solidFill>
                  <a:schemeClr val="accent2"/>
                </a:solidFill>
              </a:rPr>
              <a:t> за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изпитване</a:t>
            </a:r>
            <a:r>
              <a:rPr lang="ru-RU" sz="2000" b="1" dirty="0" smtClean="0">
                <a:solidFill>
                  <a:schemeClr val="accent2"/>
                </a:solidFill>
              </a:rPr>
              <a:t> на </a:t>
            </a:r>
            <a:r>
              <a:rPr lang="ru-RU" sz="2000" b="1" dirty="0" err="1" smtClean="0">
                <a:solidFill>
                  <a:schemeClr val="accent2"/>
                </a:solidFill>
              </a:rPr>
              <a:t>софтуер</a:t>
            </a:r>
            <a:r>
              <a:rPr lang="ru-RU" sz="2000" b="1" dirty="0" smtClean="0">
                <a:solidFill>
                  <a:schemeClr val="accent2"/>
                </a:solidFill>
              </a:rPr>
              <a:t>, двигатели и </a:t>
            </a:r>
            <a:r>
              <a:rPr lang="ru-RU" sz="2000" b="1" dirty="0" err="1" smtClean="0">
                <a:solidFill>
                  <a:schemeClr val="accent2"/>
                </a:solidFill>
              </a:rPr>
              <a:t>системи</a:t>
            </a:r>
            <a:r>
              <a:rPr lang="ru-RU" sz="2000" b="1" dirty="0" smtClean="0">
                <a:solidFill>
                  <a:schemeClr val="accent2"/>
                </a:solidFill>
              </a:rPr>
              <a:t> за </a:t>
            </a:r>
            <a:r>
              <a:rPr lang="ru-RU" sz="2000" b="1" dirty="0" err="1" smtClean="0">
                <a:solidFill>
                  <a:schemeClr val="accent2"/>
                </a:solidFill>
              </a:rPr>
              <a:t>сигурност</a:t>
            </a:r>
            <a:r>
              <a:rPr lang="ru-RU" sz="2000" b="1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Образование: </a:t>
            </a:r>
            <a:r>
              <a:rPr lang="ru-RU" sz="2000" b="1" dirty="0" err="1" smtClean="0">
                <a:solidFill>
                  <a:schemeClr val="accent2"/>
                </a:solidFill>
              </a:rPr>
              <a:t>Техническите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университети</a:t>
            </a:r>
            <a:r>
              <a:rPr lang="ru-RU" sz="2000" b="1" dirty="0" smtClean="0">
                <a:solidFill>
                  <a:schemeClr val="accent2"/>
                </a:solidFill>
              </a:rPr>
              <a:t> в Прага, </a:t>
            </a:r>
            <a:r>
              <a:rPr lang="ru-RU" sz="2000" b="1" dirty="0" err="1" smtClean="0">
                <a:solidFill>
                  <a:schemeClr val="accent2"/>
                </a:solidFill>
              </a:rPr>
              <a:t>Бърно</a:t>
            </a:r>
            <a:r>
              <a:rPr lang="ru-RU" sz="2000" b="1" dirty="0" smtClean="0">
                <a:solidFill>
                  <a:schemeClr val="accent2"/>
                </a:solidFill>
              </a:rPr>
              <a:t> и </a:t>
            </a:r>
            <a:r>
              <a:rPr lang="ru-RU" sz="2000" b="1" dirty="0" err="1" smtClean="0">
                <a:solidFill>
                  <a:schemeClr val="accent2"/>
                </a:solidFill>
              </a:rPr>
              <a:t>Острава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подготвят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водещи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инженери</a:t>
            </a:r>
            <a:r>
              <a:rPr lang="ru-RU" sz="2000" b="1" dirty="0" smtClean="0">
                <a:solidFill>
                  <a:schemeClr val="accent2"/>
                </a:solidFill>
              </a:rPr>
              <a:t>.</a:t>
            </a:r>
            <a:endParaRPr lang="bg-BG" sz="2000" b="1" dirty="0">
              <a:solidFill>
                <a:schemeClr val="accent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04080">
            <a:off x="8155968" y="1286124"/>
            <a:ext cx="3540401" cy="2361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8609">
            <a:off x="5437189" y="3572281"/>
            <a:ext cx="3498933" cy="2624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2736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0047" y="0"/>
            <a:ext cx="10515600" cy="1325563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dirty="0" err="1" smtClean="0"/>
              <a:t>Електрификация</a:t>
            </a:r>
            <a:r>
              <a:rPr lang="ru-RU" b="1" dirty="0" smtClean="0"/>
              <a:t> и 'Зелен </a:t>
            </a:r>
            <a:r>
              <a:rPr lang="ru-RU" b="1" dirty="0" err="1" smtClean="0"/>
              <a:t>преход</a:t>
            </a:r>
            <a:r>
              <a:rPr lang="ru-RU" b="1" dirty="0" smtClean="0"/>
              <a:t>'</a:t>
            </a:r>
            <a:endParaRPr lang="bg-BG" b="1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10047" y="1459866"/>
            <a:ext cx="352706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Нови </a:t>
            </a:r>
            <a:r>
              <a:rPr lang="ru-RU" sz="2000" b="1" dirty="0" err="1" smtClean="0">
                <a:solidFill>
                  <a:schemeClr val="accent2"/>
                </a:solidFill>
              </a:rPr>
              <a:t>електромобили</a:t>
            </a:r>
            <a:r>
              <a:rPr lang="ru-RU" sz="2000" b="1" dirty="0" smtClean="0">
                <a:solidFill>
                  <a:schemeClr val="accent2"/>
                </a:solidFill>
              </a:rPr>
              <a:t>: Производство на модели </a:t>
            </a:r>
            <a:r>
              <a:rPr lang="ru-RU" sz="2000" b="1" dirty="0" err="1" smtClean="0">
                <a:solidFill>
                  <a:schemeClr val="accent2"/>
                </a:solidFill>
              </a:rPr>
              <a:t>като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Skoda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Enyaq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iV</a:t>
            </a:r>
            <a:r>
              <a:rPr lang="ru-RU" sz="2000" b="1" dirty="0" smtClean="0">
                <a:solidFill>
                  <a:schemeClr val="accent2"/>
                </a:solidFill>
              </a:rPr>
              <a:t> и </a:t>
            </a:r>
            <a:r>
              <a:rPr lang="ru-RU" sz="2000" b="1" dirty="0" err="1" smtClean="0">
                <a:solidFill>
                  <a:schemeClr val="accent2"/>
                </a:solidFill>
              </a:rPr>
              <a:t>Hyundai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Kona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Electric</a:t>
            </a:r>
            <a:r>
              <a:rPr lang="ru-RU" sz="2000" b="1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</a:t>
            </a:r>
            <a:r>
              <a:rPr lang="ru-RU" sz="2000" b="1" dirty="0" err="1" smtClean="0">
                <a:solidFill>
                  <a:schemeClr val="accent2"/>
                </a:solidFill>
              </a:rPr>
              <a:t>Батерийни</a:t>
            </a:r>
            <a:r>
              <a:rPr lang="ru-RU" sz="2000" b="1" dirty="0" smtClean="0">
                <a:solidFill>
                  <a:schemeClr val="accent2"/>
                </a:solidFill>
              </a:rPr>
              <a:t> модули: </a:t>
            </a:r>
            <a:r>
              <a:rPr lang="ru-RU" sz="2000" b="1" dirty="0" err="1" smtClean="0">
                <a:solidFill>
                  <a:schemeClr val="accent2"/>
                </a:solidFill>
              </a:rPr>
              <a:t>Мащабни</a:t>
            </a:r>
            <a:r>
              <a:rPr lang="ru-RU" sz="2000" b="1" dirty="0" smtClean="0">
                <a:solidFill>
                  <a:schemeClr val="accent2"/>
                </a:solidFill>
              </a:rPr>
              <a:t> инвестиции в </a:t>
            </a:r>
            <a:r>
              <a:rPr lang="ru-RU" sz="2000" b="1" dirty="0" err="1" smtClean="0">
                <a:solidFill>
                  <a:schemeClr val="accent2"/>
                </a:solidFill>
              </a:rPr>
              <a:t>поточни</a:t>
            </a:r>
            <a:r>
              <a:rPr lang="ru-RU" sz="2000" b="1" dirty="0" smtClean="0">
                <a:solidFill>
                  <a:schemeClr val="accent2"/>
                </a:solidFill>
              </a:rPr>
              <a:t> линии за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високоволтови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батерии</a:t>
            </a:r>
            <a:r>
              <a:rPr lang="ru-RU" sz="2000" b="1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Екологично производство: Цел за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въглеродна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неутралност</a:t>
            </a:r>
            <a:r>
              <a:rPr lang="ru-RU" sz="2000" b="1" dirty="0" smtClean="0">
                <a:solidFill>
                  <a:schemeClr val="accent2"/>
                </a:solidFill>
              </a:rPr>
              <a:t> на заводите до 2030 г.</a:t>
            </a:r>
            <a:endParaRPr lang="bg-BG" sz="2000" b="1" dirty="0">
              <a:solidFill>
                <a:schemeClr val="accent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80603">
            <a:off x="7954855" y="1263530"/>
            <a:ext cx="3729765" cy="2486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68855">
            <a:off x="4260244" y="3490825"/>
            <a:ext cx="5912425" cy="2297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0565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7998" y="102732"/>
            <a:ext cx="10515600" cy="1325563"/>
          </a:xfrm>
        </p:spPr>
        <p:txBody>
          <a:bodyPr/>
          <a:lstStyle/>
          <a:p>
            <a:r>
              <a:rPr lang="bg-BG" b="1" dirty="0" smtClean="0"/>
              <a:t>Актуални предизвикателства</a:t>
            </a:r>
            <a:endParaRPr lang="bg-BG" b="1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17998" y="1491670"/>
            <a:ext cx="35588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Трансформация на кадрите: Нужда от </a:t>
            </a:r>
            <a:r>
              <a:rPr lang="ru-RU" sz="2000" b="1" dirty="0" err="1" smtClean="0">
                <a:solidFill>
                  <a:schemeClr val="accent2"/>
                </a:solidFill>
              </a:rPr>
              <a:t>преквалификация</a:t>
            </a:r>
            <a:r>
              <a:rPr lang="ru-RU" sz="2000" b="1" dirty="0" smtClean="0">
                <a:solidFill>
                  <a:schemeClr val="accent2"/>
                </a:solidFill>
              </a:rPr>
              <a:t> за производство на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електромобили</a:t>
            </a:r>
            <a:r>
              <a:rPr lang="ru-RU" sz="2000" b="1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</a:t>
            </a:r>
            <a:r>
              <a:rPr lang="ru-RU" sz="2000" b="1" dirty="0" err="1" smtClean="0">
                <a:solidFill>
                  <a:schemeClr val="accent2"/>
                </a:solidFill>
              </a:rPr>
              <a:t>Енергийни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разходи</a:t>
            </a:r>
            <a:r>
              <a:rPr lang="ru-RU" sz="2000" b="1" dirty="0" smtClean="0">
                <a:solidFill>
                  <a:schemeClr val="accent2"/>
                </a:solidFill>
              </a:rPr>
              <a:t>: Високите цени на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енергията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оказват</a:t>
            </a:r>
            <a:r>
              <a:rPr lang="ru-RU" sz="2000" b="1" dirty="0" smtClean="0">
                <a:solidFill>
                  <a:schemeClr val="accent2"/>
                </a:solidFill>
              </a:rPr>
              <a:t> натиск върху </a:t>
            </a:r>
            <a:r>
              <a:rPr lang="ru-RU" sz="2000" b="1" dirty="0" err="1" smtClean="0">
                <a:solidFill>
                  <a:schemeClr val="accent2"/>
                </a:solidFill>
              </a:rPr>
              <a:t>себестойността</a:t>
            </a:r>
            <a:r>
              <a:rPr lang="ru-RU" sz="2000" b="1" dirty="0" smtClean="0">
                <a:solidFill>
                  <a:schemeClr val="accent2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</a:t>
            </a:r>
            <a:r>
              <a:rPr lang="ru-RU" sz="2000" b="1" dirty="0" err="1" smtClean="0">
                <a:solidFill>
                  <a:schemeClr val="accent2"/>
                </a:solidFill>
              </a:rPr>
              <a:t>Световна</a:t>
            </a:r>
            <a:r>
              <a:rPr lang="ru-RU" sz="2000" b="1" dirty="0" smtClean="0">
                <a:solidFill>
                  <a:schemeClr val="accent2"/>
                </a:solidFill>
              </a:rPr>
              <a:t> конкуренция: </a:t>
            </a:r>
            <a:r>
              <a:rPr lang="ru-RU" sz="2000" b="1" dirty="0" err="1" smtClean="0">
                <a:solidFill>
                  <a:schemeClr val="accent2"/>
                </a:solidFill>
              </a:rPr>
              <a:t>Растящ</a:t>
            </a:r>
            <a:r>
              <a:rPr lang="ru-RU" sz="2000" b="1" dirty="0" smtClean="0">
                <a:solidFill>
                  <a:schemeClr val="accent2"/>
                </a:solidFill>
              </a:rPr>
              <a:t> натиск от износ на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електрически</a:t>
            </a:r>
            <a:r>
              <a:rPr lang="ru-RU" sz="2000" b="1" dirty="0" smtClean="0">
                <a:solidFill>
                  <a:schemeClr val="accent2"/>
                </a:solidFill>
              </a:rPr>
              <a:t> коли от Азия.</a:t>
            </a:r>
            <a:endParaRPr lang="bg-BG" sz="2000" b="1" dirty="0">
              <a:solidFill>
                <a:schemeClr val="accent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13294">
            <a:off x="7627054" y="967005"/>
            <a:ext cx="4086327" cy="2600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49833">
            <a:off x="5193945" y="3546930"/>
            <a:ext cx="3551460" cy="236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0779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7998" y="0"/>
            <a:ext cx="10515600" cy="1325563"/>
          </a:xfrm>
        </p:spPr>
        <p:txBody>
          <a:bodyPr/>
          <a:lstStyle/>
          <a:p>
            <a:r>
              <a:rPr lang="bg-BG" dirty="0" smtClean="0"/>
              <a:t> </a:t>
            </a:r>
            <a:r>
              <a:rPr lang="bg-BG" b="1" dirty="0" smtClean="0"/>
              <a:t>Заключение и перспективи</a:t>
            </a:r>
            <a:endParaRPr lang="bg-BG" b="1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17998" y="1754298"/>
            <a:ext cx="3829216" cy="4351338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Устойчиво лидерство: Чехия </a:t>
            </a:r>
            <a:r>
              <a:rPr lang="ru-RU" sz="2000" b="1" dirty="0" err="1" smtClean="0">
                <a:solidFill>
                  <a:schemeClr val="accent2"/>
                </a:solidFill>
              </a:rPr>
              <a:t>потвърждава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позицията</a:t>
            </a:r>
            <a:r>
              <a:rPr lang="ru-RU" sz="2000" b="1" dirty="0" smtClean="0">
                <a:solidFill>
                  <a:schemeClr val="accent2"/>
                </a:solidFill>
              </a:rPr>
              <a:t> си на </a:t>
            </a:r>
            <a:r>
              <a:rPr lang="ru-RU" sz="2000" b="1" dirty="0" err="1" smtClean="0">
                <a:solidFill>
                  <a:schemeClr val="accent2"/>
                </a:solidFill>
              </a:rPr>
              <a:t>ключов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автомобилен</a:t>
            </a:r>
            <a:r>
              <a:rPr lang="ru-RU" sz="20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 err="1" smtClean="0">
                <a:solidFill>
                  <a:schemeClr val="accent2"/>
                </a:solidFill>
              </a:rPr>
              <a:t>хъб</a:t>
            </a:r>
            <a:r>
              <a:rPr lang="ru-RU" sz="2000" b="1" dirty="0" smtClean="0">
                <a:solidFill>
                  <a:schemeClr val="accent2"/>
                </a:solidFill>
              </a:rPr>
              <a:t> в Европа.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accent2"/>
                </a:solidFill>
              </a:rPr>
              <a:t>• Традиция и </a:t>
            </a:r>
            <a:r>
              <a:rPr lang="ru-RU" sz="2000" b="1" dirty="0" err="1" smtClean="0">
                <a:solidFill>
                  <a:schemeClr val="accent2"/>
                </a:solidFill>
              </a:rPr>
              <a:t>иновации</a:t>
            </a:r>
            <a:r>
              <a:rPr lang="ru-RU" sz="2000" b="1" dirty="0" smtClean="0">
                <a:solidFill>
                  <a:schemeClr val="accent2"/>
                </a:solidFill>
              </a:rPr>
              <a:t>: Перфектна комбинация от 120+ </a:t>
            </a:r>
            <a:r>
              <a:rPr lang="ru-RU" sz="2000" b="1" dirty="0" err="1" smtClean="0">
                <a:solidFill>
                  <a:schemeClr val="accent2"/>
                </a:solidFill>
              </a:rPr>
              <a:t>години</a:t>
            </a:r>
            <a:r>
              <a:rPr lang="ru-RU" sz="2000" b="1" dirty="0" smtClean="0">
                <a:solidFill>
                  <a:schemeClr val="accent2"/>
                </a:solidFill>
              </a:rPr>
              <a:t> опит с </a:t>
            </a:r>
            <a:r>
              <a:rPr lang="ru-RU" sz="2000" b="1" dirty="0" err="1" smtClean="0">
                <a:solidFill>
                  <a:schemeClr val="accent2"/>
                </a:solidFill>
              </a:rPr>
              <a:t>роботика</a:t>
            </a:r>
            <a:r>
              <a:rPr lang="ru-RU" sz="2000" b="1" dirty="0" smtClean="0">
                <a:solidFill>
                  <a:schemeClr val="accent2"/>
                </a:solidFill>
              </a:rPr>
              <a:t> и нови технологии.</a:t>
            </a:r>
          </a:p>
          <a:p>
            <a:endParaRPr lang="ru-RU" sz="2000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C000"/>
                </a:solidFill>
              </a:rPr>
              <a:t>Благодаря за </a:t>
            </a:r>
            <a:r>
              <a:rPr lang="ru-RU" sz="2400" b="1" dirty="0" err="1" smtClean="0">
                <a:solidFill>
                  <a:srgbClr val="FFC000"/>
                </a:solidFill>
              </a:rPr>
              <a:t>вниманието</a:t>
            </a:r>
            <a:r>
              <a:rPr lang="ru-RU" sz="2400" b="1" dirty="0" smtClean="0">
                <a:solidFill>
                  <a:srgbClr val="FFC000"/>
                </a:solidFill>
              </a:rPr>
              <a:t>!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3144" y="737936"/>
            <a:ext cx="2628148" cy="3504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948" y="2775285"/>
            <a:ext cx="3692561" cy="244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4034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н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н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н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495</Words>
  <Application>Microsoft Office PowerPoint</Application>
  <PresentationFormat>Широк екран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Автомобилостроенето в Чехия</vt:lpstr>
      <vt:lpstr> Икономическо значение за Чехия</vt:lpstr>
      <vt:lpstr> Исторически преглед и пионери</vt:lpstr>
      <vt:lpstr> Skoda Auto – Националната гордост</vt:lpstr>
      <vt:lpstr> Чуждестранни гиганти в Чехия</vt:lpstr>
      <vt:lpstr> Товарни автомобили и автобуси</vt:lpstr>
      <vt:lpstr> Екосистема от доставчици и R&amp;D</vt:lpstr>
      <vt:lpstr> Електрификация и 'Зелен преход'</vt:lpstr>
      <vt:lpstr>Актуални предизвикателства</vt:lpstr>
      <vt:lpstr> Заключение и перспективи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Автомобилостроенето в Чехия</dc:title>
  <dc:creator>User</dc:creator>
  <cp:lastModifiedBy>User</cp:lastModifiedBy>
  <cp:revision>5</cp:revision>
  <dcterms:created xsi:type="dcterms:W3CDTF">2026-08-03T12:27:36Z</dcterms:created>
  <dcterms:modified xsi:type="dcterms:W3CDTF">2026-08-03T12:58:50Z</dcterms:modified>
</cp:coreProperties>
</file>