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8A319D-765D-4BD7-93F7-DF8E79EA30AC}" v="139" dt="2026-08-03T14:46:38.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8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1524000" y="1122363"/>
            <a:ext cx="9144000" cy="2387600"/>
          </a:xfrm>
        </p:spPr>
        <p:txBody>
          <a:bodyPr anchor="b"/>
          <a:lstStyle>
            <a:lvl1pPr algn="ctr">
              <a:defRPr sz="6000"/>
            </a:lvl1pPr>
          </a:lstStyle>
          <a:p>
            <a:r>
              <a:rPr lang="bg-BG"/>
              <a:t>Редакт. стил загл. образец</a:t>
            </a:r>
          </a:p>
        </p:txBody>
      </p:sp>
      <p:sp>
        <p:nvSpPr>
          <p:cNvPr id="3" name="Подзаглавие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редакция стил подзагл. обр.</a:t>
            </a:r>
          </a:p>
        </p:txBody>
      </p:sp>
      <p:sp>
        <p:nvSpPr>
          <p:cNvPr id="4" name="Контейнер за дата 3"/>
          <p:cNvSpPr>
            <a:spLocks noGrp="1"/>
          </p:cNvSpPr>
          <p:nvPr>
            <p:ph type="dt" sz="half" idx="10"/>
          </p:nvPr>
        </p:nvSpPr>
        <p:spPr/>
        <p:txBody>
          <a:bodyPr/>
          <a:lstStyle/>
          <a:p>
            <a:fld id="{3E104224-5F53-4681-B114-4FDA2DEB297A}" type="datetimeFigureOut">
              <a:rPr lang="bg-BG" smtClean="0"/>
              <a:t>3.8.2026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3168234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съдържание 2"/>
          <p:cNvSpPr>
            <a:spLocks noGrp="1"/>
          </p:cNvSpPr>
          <p:nvPr>
            <p:ph idx="1"/>
          </p:nvPr>
        </p:nvSpPr>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10"/>
          </p:nvPr>
        </p:nvSpPr>
        <p:spPr/>
        <p:txBody>
          <a:bodyPr/>
          <a:lstStyle/>
          <a:p>
            <a:fld id="{3E104224-5F53-4681-B114-4FDA2DEB297A}" type="datetimeFigureOut">
              <a:rPr lang="bg-BG" smtClean="0"/>
              <a:t>3.8.2026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206752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1850" y="1709738"/>
            <a:ext cx="10515600" cy="2852737"/>
          </a:xfrm>
        </p:spPr>
        <p:txBody>
          <a:bodyPr anchor="b"/>
          <a:lstStyle>
            <a:lvl1pPr>
              <a:defRPr sz="6000"/>
            </a:lvl1pPr>
          </a:lstStyle>
          <a:p>
            <a:r>
              <a:rPr lang="bg-BG"/>
              <a:t>Редакт. стил загл. образец</a:t>
            </a:r>
          </a:p>
        </p:txBody>
      </p:sp>
      <p:sp>
        <p:nvSpPr>
          <p:cNvPr id="3" name="Текстов контейнер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bg-BG"/>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3E104224-5F53-4681-B114-4FDA2DEB297A}" type="datetimeFigureOut">
              <a:rPr lang="bg-BG" smtClean="0"/>
              <a:t>3.8.2026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1008347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съдържание 2"/>
          <p:cNvSpPr>
            <a:spLocks noGrp="1"/>
          </p:cNvSpPr>
          <p:nvPr>
            <p:ph sz="half" idx="1"/>
          </p:nvPr>
        </p:nvSpPr>
        <p:spPr>
          <a:xfrm>
            <a:off x="838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съдържание 3"/>
          <p:cNvSpPr>
            <a:spLocks noGrp="1"/>
          </p:cNvSpPr>
          <p:nvPr>
            <p:ph sz="half" idx="2"/>
          </p:nvPr>
        </p:nvSpPr>
        <p:spPr>
          <a:xfrm>
            <a:off x="6172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Контейнер за дата 4"/>
          <p:cNvSpPr>
            <a:spLocks noGrp="1"/>
          </p:cNvSpPr>
          <p:nvPr>
            <p:ph type="dt" sz="half" idx="10"/>
          </p:nvPr>
        </p:nvSpPr>
        <p:spPr/>
        <p:txBody>
          <a:bodyPr/>
          <a:lstStyle/>
          <a:p>
            <a:fld id="{3E104224-5F53-4681-B114-4FDA2DEB297A}" type="datetimeFigureOut">
              <a:rPr lang="bg-BG" smtClean="0"/>
              <a:t>3.8.2026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1138668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9788" y="365125"/>
            <a:ext cx="10515600" cy="1325563"/>
          </a:xfrm>
        </p:spPr>
        <p:txBody>
          <a:bodyPr/>
          <a:lstStyle/>
          <a:p>
            <a:r>
              <a:rPr lang="bg-BG"/>
              <a:t>Редакт. стил загл. образец</a:t>
            </a:r>
          </a:p>
        </p:txBody>
      </p:sp>
      <p:sp>
        <p:nvSpPr>
          <p:cNvPr id="3" name="Текстов контейне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839788" y="2505075"/>
            <a:ext cx="5157787"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Текстов контейне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6172200" y="2505075"/>
            <a:ext cx="5183188"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7" name="Контейнер за дата 6"/>
          <p:cNvSpPr>
            <a:spLocks noGrp="1"/>
          </p:cNvSpPr>
          <p:nvPr>
            <p:ph type="dt" sz="half" idx="10"/>
          </p:nvPr>
        </p:nvSpPr>
        <p:spPr/>
        <p:txBody>
          <a:bodyPr/>
          <a:lstStyle/>
          <a:p>
            <a:fld id="{3E104224-5F53-4681-B114-4FDA2DEB297A}" type="datetimeFigureOut">
              <a:rPr lang="bg-BG" smtClean="0"/>
              <a:t>3.8.2026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479854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дата 2"/>
          <p:cNvSpPr>
            <a:spLocks noGrp="1"/>
          </p:cNvSpPr>
          <p:nvPr>
            <p:ph type="dt" sz="half" idx="10"/>
          </p:nvPr>
        </p:nvSpPr>
        <p:spPr/>
        <p:txBody>
          <a:bodyPr/>
          <a:lstStyle/>
          <a:p>
            <a:fld id="{3E104224-5F53-4681-B114-4FDA2DEB297A}" type="datetimeFigureOut">
              <a:rPr lang="bg-BG" smtClean="0"/>
              <a:t>3.8.2026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1907984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3E104224-5F53-4681-B114-4FDA2DEB297A}" type="datetimeFigureOut">
              <a:rPr lang="bg-BG" smtClean="0"/>
              <a:t>3.8.2026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2923044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съдържание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Текстов контейне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3E104224-5F53-4681-B114-4FDA2DEB297A}" type="datetimeFigureOut">
              <a:rPr lang="bg-BG" smtClean="0"/>
              <a:t>3.8.2026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489530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картина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3E104224-5F53-4681-B114-4FDA2DEB297A}" type="datetimeFigureOut">
              <a:rPr lang="bg-BG" smtClean="0"/>
              <a:t>3.8.2026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1187967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вертикален текст 2"/>
          <p:cNvSpPr>
            <a:spLocks noGrp="1"/>
          </p:cNvSpPr>
          <p:nvPr>
            <p:ph type="body" orient="vert" idx="1"/>
          </p:nvPr>
        </p:nvSpPr>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10"/>
          </p:nvPr>
        </p:nvSpPr>
        <p:spPr/>
        <p:txBody>
          <a:bodyPr/>
          <a:lstStyle/>
          <a:p>
            <a:fld id="{3E104224-5F53-4681-B114-4FDA2DEB297A}" type="datetimeFigureOut">
              <a:rPr lang="bg-BG" smtClean="0"/>
              <a:t>3.8.2026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2611056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8724900" y="365125"/>
            <a:ext cx="2628900" cy="5811838"/>
          </a:xfrm>
        </p:spPr>
        <p:txBody>
          <a:bodyPr vert="eaVert"/>
          <a:lstStyle/>
          <a:p>
            <a:r>
              <a:rPr lang="bg-BG"/>
              <a:t>Редакт. стил загл. образец</a:t>
            </a:r>
          </a:p>
        </p:txBody>
      </p:sp>
      <p:sp>
        <p:nvSpPr>
          <p:cNvPr id="3" name="Контейнер за вертикален текст 2"/>
          <p:cNvSpPr>
            <a:spLocks noGrp="1"/>
          </p:cNvSpPr>
          <p:nvPr>
            <p:ph type="body" orient="vert" idx="1"/>
          </p:nvPr>
        </p:nvSpPr>
        <p:spPr>
          <a:xfrm>
            <a:off x="838200" y="365125"/>
            <a:ext cx="7734300" cy="5811838"/>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10"/>
          </p:nvPr>
        </p:nvSpPr>
        <p:spPr/>
        <p:txBody>
          <a:bodyPr/>
          <a:lstStyle/>
          <a:p>
            <a:fld id="{3E104224-5F53-4681-B114-4FDA2DEB297A}" type="datetimeFigureOut">
              <a:rPr lang="bg-BG" smtClean="0"/>
              <a:t>3.8.2026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9415E07B-6C49-45E8-9BB0-876BFAD0C1D8}" type="slidenum">
              <a:rPr lang="bg-BG" smtClean="0"/>
              <a:t>‹#›</a:t>
            </a:fld>
            <a:endParaRPr lang="bg-BG"/>
          </a:p>
        </p:txBody>
      </p:sp>
    </p:spTree>
    <p:extLst>
      <p:ext uri="{BB962C8B-B14F-4D97-AF65-F5344CB8AC3E}">
        <p14:creationId xmlns:p14="http://schemas.microsoft.com/office/powerpoint/2010/main" val="258710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a:t>Редакт. стил загл. образец</a:t>
            </a:r>
          </a:p>
        </p:txBody>
      </p:sp>
      <p:sp>
        <p:nvSpPr>
          <p:cNvPr id="3" name="Текстов контейне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104224-5F53-4681-B114-4FDA2DEB297A}" type="datetimeFigureOut">
              <a:rPr lang="bg-BG" smtClean="0"/>
              <a:t>3.8.2026 г.</a:t>
            </a:fld>
            <a:endParaRPr lang="bg-BG"/>
          </a:p>
        </p:txBody>
      </p:sp>
      <p:sp>
        <p:nvSpPr>
          <p:cNvPr id="5" name="Контейнер за долния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bg-BG"/>
          </a:p>
        </p:txBody>
      </p:sp>
      <p:sp>
        <p:nvSpPr>
          <p:cNvPr id="6" name="Контейнер за номер н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15E07B-6C49-45E8-9BB0-876BFAD0C1D8}" type="slidenum">
              <a:rPr lang="bg-BG" smtClean="0"/>
              <a:t>‹#›</a:t>
            </a:fld>
            <a:endParaRPr lang="bg-BG"/>
          </a:p>
        </p:txBody>
      </p:sp>
    </p:spTree>
    <p:extLst>
      <p:ext uri="{BB962C8B-B14F-4D97-AF65-F5344CB8AC3E}">
        <p14:creationId xmlns:p14="http://schemas.microsoft.com/office/powerpoint/2010/main" val="3375334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en.wikipedia.org/wiki/Patrik_Eli%C3%A1%C5%A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p:txBody>
          <a:bodyPr>
            <a:normAutofit fontScale="90000"/>
          </a:bodyPr>
          <a:lstStyle/>
          <a:p>
            <a:r>
              <a:rPr lang="bg-BG">
                <a:ea typeface="+mj-lt"/>
                <a:cs typeface="+mj-lt"/>
              </a:rPr>
              <a:t>римата мускетари на чешкия хокей: Ягър, Недвед и Елиаш</a:t>
            </a:r>
            <a:endParaRPr lang="bg-BG"/>
          </a:p>
        </p:txBody>
      </p:sp>
      <p:sp>
        <p:nvSpPr>
          <p:cNvPr id="3" name="Подзаглавие 2"/>
          <p:cNvSpPr>
            <a:spLocks noGrp="1"/>
          </p:cNvSpPr>
          <p:nvPr>
            <p:ph type="subTitle" idx="1"/>
          </p:nvPr>
        </p:nvSpPr>
        <p:spPr/>
        <p:txBody>
          <a:bodyPr vert="horz" lIns="91440" tIns="45720" rIns="91440" bIns="45720" rtlCol="0" anchor="t">
            <a:normAutofit/>
          </a:bodyPr>
          <a:lstStyle/>
          <a:p>
            <a:r>
              <a:rPr lang="bg-BG">
                <a:ea typeface="+mn-lt"/>
                <a:cs typeface="+mn-lt"/>
              </a:rPr>
              <a:t>Как три момчета от Източна Европа покориха NHL и станаха световни икони</a:t>
            </a:r>
          </a:p>
        </p:txBody>
      </p:sp>
    </p:spTree>
    <p:extLst>
      <p:ext uri="{BB962C8B-B14F-4D97-AF65-F5344CB8AC3E}">
        <p14:creationId xmlns:p14="http://schemas.microsoft.com/office/powerpoint/2010/main" val="1748730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52"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63B14F6B-6025-B964-657D-1861634C52D3}"/>
              </a:ext>
            </a:extLst>
          </p:cNvPr>
          <p:cNvSpPr>
            <a:spLocks noGrp="1"/>
          </p:cNvSpPr>
          <p:nvPr>
            <p:ph type="title"/>
          </p:nvPr>
        </p:nvSpPr>
        <p:spPr>
          <a:xfrm>
            <a:off x="761803" y="350196"/>
            <a:ext cx="4646904" cy="1624520"/>
          </a:xfrm>
        </p:spPr>
        <p:txBody>
          <a:bodyPr anchor="ctr">
            <a:normAutofit/>
          </a:bodyPr>
          <a:lstStyle/>
          <a:p>
            <a:r>
              <a:rPr lang="bg-BG" sz="4000">
                <a:ea typeface="+mj-lt"/>
                <a:cs typeface="+mj-lt"/>
              </a:rPr>
              <a:t>                     Отвъд Желязната завеса</a:t>
            </a:r>
            <a:endParaRPr lang="bg-BG" sz="4000"/>
          </a:p>
          <a:p>
            <a:endParaRPr lang="bg-BG" sz="4000"/>
          </a:p>
          <a:p>
            <a:endParaRPr lang="bg-BG" sz="4000"/>
          </a:p>
        </p:txBody>
      </p:sp>
      <p:sp>
        <p:nvSpPr>
          <p:cNvPr id="3" name="Контейнер за съдържание 2">
            <a:extLst>
              <a:ext uri="{FF2B5EF4-FFF2-40B4-BE49-F238E27FC236}">
                <a16:creationId xmlns:a16="http://schemas.microsoft.com/office/drawing/2014/main" id="{3B1DCDC1-1529-E87F-F627-A8EA51CB6A4D}"/>
              </a:ext>
            </a:extLst>
          </p:cNvPr>
          <p:cNvSpPr>
            <a:spLocks noGrp="1"/>
          </p:cNvSpPr>
          <p:nvPr>
            <p:ph idx="1"/>
          </p:nvPr>
        </p:nvSpPr>
        <p:spPr>
          <a:xfrm>
            <a:off x="761802" y="2743200"/>
            <a:ext cx="4646905" cy="3613149"/>
          </a:xfrm>
        </p:spPr>
        <p:txBody>
          <a:bodyPr vert="horz" lIns="91440" tIns="45720" rIns="91440" bIns="45720" rtlCol="0" anchor="ctr">
            <a:normAutofit/>
          </a:bodyPr>
          <a:lstStyle/>
          <a:p>
            <a:r>
              <a:rPr lang="bg-BG" sz="1900">
                <a:ea typeface="+mn-lt"/>
                <a:cs typeface="+mn-lt"/>
              </a:rPr>
              <a:t>Тримата израстват по време на комунистическия режим в Чехословакия, когато бягството на запад е било единственият начин за кариера в NHL.</a:t>
            </a:r>
            <a:endParaRPr lang="bg-BG" sz="1900"/>
          </a:p>
          <a:p>
            <a:r>
              <a:rPr lang="bg-BG" sz="1900">
                <a:ea typeface="+mn-lt"/>
                <a:cs typeface="+mn-lt"/>
              </a:rPr>
              <a:t>Те променят стила на игра в Америка, внасяйки европейска креативност, скорост и изключителна здравина.</a:t>
            </a:r>
            <a:endParaRPr lang="bg-BG" sz="1900"/>
          </a:p>
          <a:p>
            <a:r>
              <a:rPr lang="bg-BG" sz="1900">
                <a:ea typeface="+mn-lt"/>
                <a:cs typeface="+mn-lt"/>
              </a:rPr>
              <a:t>Стават известни не само със статистиката си, но и с характера, лоялността и дълголетието си на леда. </a:t>
            </a:r>
            <a:endParaRPr lang="bg-BG" sz="1900"/>
          </a:p>
          <a:p>
            <a:endParaRPr lang="bg-BG" sz="1900"/>
          </a:p>
        </p:txBody>
      </p:sp>
      <p:pic>
        <p:nvPicPr>
          <p:cNvPr id="4" name="Картина 3" descr="Ветераните Ягър, Недвед и Елиаш ще водят Чехия към медали на Олимпиадата">
            <a:extLst>
              <a:ext uri="{FF2B5EF4-FFF2-40B4-BE49-F238E27FC236}">
                <a16:creationId xmlns:a16="http://schemas.microsoft.com/office/drawing/2014/main" id="{E95F6D7B-138F-61AF-ECF1-25C5E9787C82}"/>
              </a:ext>
            </a:extLst>
          </p:cNvPr>
          <p:cNvPicPr>
            <a:picLocks noChangeAspect="1"/>
          </p:cNvPicPr>
          <p:nvPr/>
        </p:nvPicPr>
        <p:blipFill>
          <a:blip r:embed="rId2"/>
          <a:srcRect r="16349" b="-2"/>
          <a:stretch>
            <a:fillRect/>
          </a:stretch>
        </p:blipFill>
        <p:spPr>
          <a:xfrm>
            <a:off x="6096000" y="1"/>
            <a:ext cx="6102825" cy="6858000"/>
          </a:xfrm>
          <a:prstGeom prst="rect">
            <a:avLst/>
          </a:prstGeom>
        </p:spPr>
      </p:pic>
    </p:spTree>
    <p:extLst>
      <p:ext uri="{BB962C8B-B14F-4D97-AF65-F5344CB8AC3E}">
        <p14:creationId xmlns:p14="http://schemas.microsoft.com/office/powerpoint/2010/main" val="1684185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97EFB9F3-ECB6-413F-DE31-A6E40B6CBA6F}"/>
              </a:ext>
            </a:extLst>
          </p:cNvPr>
          <p:cNvSpPr>
            <a:spLocks noGrp="1"/>
          </p:cNvSpPr>
          <p:nvPr>
            <p:ph type="title"/>
          </p:nvPr>
        </p:nvSpPr>
        <p:spPr>
          <a:xfrm>
            <a:off x="640080" y="325369"/>
            <a:ext cx="4368602" cy="1956841"/>
          </a:xfrm>
        </p:spPr>
        <p:txBody>
          <a:bodyPr anchor="b">
            <a:normAutofit/>
          </a:bodyPr>
          <a:lstStyle/>
          <a:p>
            <a:r>
              <a:rPr lang="bg-BG" sz="4200">
                <a:ea typeface="+mj-lt"/>
                <a:cs typeface="+mj-lt"/>
              </a:rPr>
              <a:t>Яромир Ягър: Живата легенда с номер 68</a:t>
            </a:r>
            <a:endParaRPr lang="bg-BG" sz="42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Контейнер за съдържание 2">
            <a:extLst>
              <a:ext uri="{FF2B5EF4-FFF2-40B4-BE49-F238E27FC236}">
                <a16:creationId xmlns:a16="http://schemas.microsoft.com/office/drawing/2014/main" id="{76464627-3EED-2E67-2C20-2976D0A945B2}"/>
              </a:ext>
            </a:extLst>
          </p:cNvPr>
          <p:cNvSpPr>
            <a:spLocks noGrp="1"/>
          </p:cNvSpPr>
          <p:nvPr>
            <p:ph idx="1"/>
          </p:nvPr>
        </p:nvSpPr>
        <p:spPr>
          <a:xfrm>
            <a:off x="640080" y="2872899"/>
            <a:ext cx="4243589" cy="3320668"/>
          </a:xfrm>
        </p:spPr>
        <p:txBody>
          <a:bodyPr vert="horz" lIns="91440" tIns="45720" rIns="91440" bIns="45720" rtlCol="0">
            <a:normAutofit/>
          </a:bodyPr>
          <a:lstStyle/>
          <a:p>
            <a:r>
              <a:rPr lang="bg-BG" sz="1900" b="1">
                <a:ea typeface="+mn-lt"/>
                <a:cs typeface="+mn-lt"/>
              </a:rPr>
              <a:t>Кой е той:</a:t>
            </a:r>
            <a:r>
              <a:rPr lang="bg-BG" sz="1900">
                <a:ea typeface="+mn-lt"/>
                <a:cs typeface="+mn-lt"/>
              </a:rPr>
              <a:t> Смятан за един от най-великите хокеисти в историята и най-резултатният европейски играч на всички времена.</a:t>
            </a:r>
            <a:endParaRPr lang="bg-BG" sz="1900"/>
          </a:p>
          <a:p>
            <a:r>
              <a:rPr lang="bg-BG" sz="1900" b="1">
                <a:ea typeface="+mn-lt"/>
                <a:cs typeface="+mn-lt"/>
              </a:rPr>
              <a:t>Специфичен белег:</a:t>
            </a:r>
            <a:r>
              <a:rPr lang="bg-BG" sz="1900">
                <a:ea typeface="+mn-lt"/>
                <a:cs typeface="+mn-lt"/>
              </a:rPr>
              <a:t> Известен с емблематичната си дълга коса (мулета), невероятната си физическа сила и способността да предпазва шайбата с тяло.</a:t>
            </a:r>
            <a:endParaRPr lang="bg-BG" sz="1900"/>
          </a:p>
          <a:p>
            <a:r>
              <a:rPr lang="bg-BG" sz="1900">
                <a:ea typeface="+mn-lt"/>
                <a:cs typeface="+mn-lt"/>
              </a:rPr>
              <a:t>Номерът му </a:t>
            </a:r>
            <a:r>
              <a:rPr lang="bg-BG" sz="1900" b="1">
                <a:ea typeface="+mn-lt"/>
                <a:cs typeface="+mn-lt"/>
              </a:rPr>
              <a:t>68</a:t>
            </a:r>
            <a:r>
              <a:rPr lang="bg-BG" sz="1900">
                <a:ea typeface="+mn-lt"/>
                <a:cs typeface="+mn-lt"/>
              </a:rPr>
              <a:t> е избран в памет на Пражката пролет (1968 г.)</a:t>
            </a:r>
            <a:endParaRPr lang="bg-BG" sz="1900"/>
          </a:p>
          <a:p>
            <a:endParaRPr lang="bg-BG" sz="1900"/>
          </a:p>
        </p:txBody>
      </p:sp>
      <p:pic>
        <p:nvPicPr>
          <p:cNvPr id="4" name="Картина 3" descr="Jaromir Jagr starts his 38th professional season">
            <a:extLst>
              <a:ext uri="{FF2B5EF4-FFF2-40B4-BE49-F238E27FC236}">
                <a16:creationId xmlns:a16="http://schemas.microsoft.com/office/drawing/2014/main" id="{139973E3-74B2-F4B1-C9CA-A40040E7EBA3}"/>
              </a:ext>
            </a:extLst>
          </p:cNvPr>
          <p:cNvPicPr>
            <a:picLocks noChangeAspect="1"/>
          </p:cNvPicPr>
          <p:nvPr/>
        </p:nvPicPr>
        <p:blipFill>
          <a:blip r:embed="rId2"/>
          <a:srcRect l="17534" r="15512"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02823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95B6330D-F45D-C783-55AD-1C4F2D4F66AB}"/>
              </a:ext>
            </a:extLst>
          </p:cNvPr>
          <p:cNvSpPr>
            <a:spLocks noGrp="1"/>
          </p:cNvSpPr>
          <p:nvPr>
            <p:ph type="title"/>
          </p:nvPr>
        </p:nvSpPr>
        <p:spPr>
          <a:xfrm>
            <a:off x="838201" y="365125"/>
            <a:ext cx="5251316" cy="1807305"/>
          </a:xfrm>
        </p:spPr>
        <p:txBody>
          <a:bodyPr>
            <a:normAutofit/>
          </a:bodyPr>
          <a:lstStyle/>
          <a:p>
            <a:r>
              <a:rPr lang="bg-BG" sz="4100">
                <a:ea typeface="+mj-lt"/>
                <a:cs typeface="+mj-lt"/>
              </a:rPr>
              <a:t>Ягър: Рекорди, които изглеждат         недостижими</a:t>
            </a:r>
            <a:endParaRPr lang="bg-BG" sz="4100"/>
          </a:p>
          <a:p>
            <a:endParaRPr lang="bg-BG" sz="4100"/>
          </a:p>
          <a:p>
            <a:endParaRPr lang="bg-BG" sz="4100"/>
          </a:p>
        </p:txBody>
      </p:sp>
      <p:sp>
        <p:nvSpPr>
          <p:cNvPr id="3" name="Контейнер за съдържание 2">
            <a:extLst>
              <a:ext uri="{FF2B5EF4-FFF2-40B4-BE49-F238E27FC236}">
                <a16:creationId xmlns:a16="http://schemas.microsoft.com/office/drawing/2014/main" id="{C16D2AFA-3905-D0E1-E3DC-AD6EC6EFB204}"/>
              </a:ext>
            </a:extLst>
          </p:cNvPr>
          <p:cNvSpPr>
            <a:spLocks noGrp="1"/>
          </p:cNvSpPr>
          <p:nvPr>
            <p:ph idx="1"/>
          </p:nvPr>
        </p:nvSpPr>
        <p:spPr>
          <a:xfrm>
            <a:off x="838200" y="2333297"/>
            <a:ext cx="4619621" cy="3843666"/>
          </a:xfrm>
        </p:spPr>
        <p:txBody>
          <a:bodyPr vert="horz" lIns="91440" tIns="45720" rIns="91440" bIns="45720" rtlCol="0">
            <a:normAutofit/>
          </a:bodyPr>
          <a:lstStyle/>
          <a:p>
            <a:r>
              <a:rPr lang="bg-BG" sz="1700" b="1">
                <a:ea typeface="+mn-lt"/>
                <a:cs typeface="+mn-lt"/>
              </a:rPr>
              <a:t>Второ място</a:t>
            </a:r>
            <a:r>
              <a:rPr lang="bg-BG" sz="1700">
                <a:ea typeface="+mn-lt"/>
                <a:cs typeface="+mn-lt"/>
              </a:rPr>
              <a:t> по точки в цялата история на NHL (1 921 точки), отстъпвайки единствено на Уейн Грецки.</a:t>
            </a:r>
            <a:endParaRPr lang="bg-BG" sz="1700"/>
          </a:p>
          <a:p>
            <a:r>
              <a:rPr lang="bg-BG" sz="1700">
                <a:ea typeface="+mn-lt"/>
                <a:cs typeface="+mn-lt"/>
              </a:rPr>
              <a:t>Двукратен носител на купата </a:t>
            </a:r>
            <a:r>
              <a:rPr lang="bg-BG" sz="1700" b="1">
                <a:ea typeface="+mn-lt"/>
                <a:cs typeface="+mn-lt"/>
              </a:rPr>
              <a:t>Стенли</a:t>
            </a:r>
            <a:r>
              <a:rPr lang="bg-BG" sz="1700">
                <a:ea typeface="+mn-lt"/>
                <a:cs typeface="+mn-lt"/>
              </a:rPr>
              <a:t> с Питсбърг Пингуинс (1991, 1992).</a:t>
            </a:r>
            <a:endParaRPr lang="bg-BG" sz="1700"/>
          </a:p>
          <a:p>
            <a:r>
              <a:rPr lang="bg-BG" sz="1700">
                <a:ea typeface="+mn-lt"/>
                <a:cs typeface="+mn-lt"/>
              </a:rPr>
              <a:t>Член на престижния </a:t>
            </a:r>
            <a:r>
              <a:rPr lang="bg-BG" sz="1700" b="1">
                <a:ea typeface="+mn-lt"/>
                <a:cs typeface="+mn-lt"/>
              </a:rPr>
              <a:t>"Triple Gold Club"</a:t>
            </a:r>
            <a:r>
              <a:rPr lang="bg-BG" sz="1700">
                <a:ea typeface="+mn-lt"/>
                <a:cs typeface="+mn-lt"/>
              </a:rPr>
              <a:t> (Олимпийско злато 1998, Световно злато и Купа Стенли).</a:t>
            </a:r>
            <a:endParaRPr lang="bg-BG" sz="1700"/>
          </a:p>
          <a:p>
            <a:r>
              <a:rPr lang="bg-BG" sz="1700">
                <a:ea typeface="+mn-lt"/>
                <a:cs typeface="+mn-lt"/>
              </a:rPr>
              <a:t>Спечели 5 награди </a:t>
            </a:r>
            <a:r>
              <a:rPr lang="bg-BG" sz="1700" i="1">
                <a:ea typeface="+mn-lt"/>
                <a:cs typeface="+mn-lt"/>
              </a:rPr>
              <a:t>Art Ross Trophy</a:t>
            </a:r>
            <a:r>
              <a:rPr lang="bg-BG" sz="1700">
                <a:ea typeface="+mn-lt"/>
                <a:cs typeface="+mn-lt"/>
              </a:rPr>
              <a:t> за най-резултатен играч на сезона.</a:t>
            </a:r>
            <a:endParaRPr lang="bg-BG" sz="1700"/>
          </a:p>
          <a:p>
            <a:r>
              <a:rPr lang="bg-BG" sz="1700" i="1">
                <a:ea typeface="+mn-lt"/>
                <a:cs typeface="+mn-lt"/>
              </a:rPr>
              <a:t>Дълголетие:</a:t>
            </a:r>
            <a:r>
              <a:rPr lang="bg-BG" sz="1700">
                <a:ea typeface="+mn-lt"/>
                <a:cs typeface="+mn-lt"/>
              </a:rPr>
              <a:t> Има забележителна професионална кариера, продължила над 35 сезона. </a:t>
            </a:r>
            <a:endParaRPr lang="bg-BG" sz="1700"/>
          </a:p>
          <a:p>
            <a:endParaRPr lang="bg-BG" sz="1700"/>
          </a:p>
        </p:txBody>
      </p:sp>
      <p:pic>
        <p:nvPicPr>
          <p:cNvPr id="4" name="Картина 3" descr="Jaromír Jágr - Wikipedia">
            <a:extLst>
              <a:ext uri="{FF2B5EF4-FFF2-40B4-BE49-F238E27FC236}">
                <a16:creationId xmlns:a16="http://schemas.microsoft.com/office/drawing/2014/main" id="{5E5E27A6-7019-3B3F-4661-0199748033C0}"/>
              </a:ext>
            </a:extLst>
          </p:cNvPr>
          <p:cNvPicPr>
            <a:picLocks noChangeAspect="1"/>
          </p:cNvPicPr>
          <p:nvPr/>
        </p:nvPicPr>
        <p:blipFill>
          <a:blip r:embed="rId2"/>
          <a:srcRect l="7009"/>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524680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Заглавие 1">
            <a:extLst>
              <a:ext uri="{FF2B5EF4-FFF2-40B4-BE49-F238E27FC236}">
                <a16:creationId xmlns:a16="http://schemas.microsoft.com/office/drawing/2014/main" id="{D45F8062-B496-EDC9-C2B0-DE4696BE11B7}"/>
              </a:ext>
            </a:extLst>
          </p:cNvPr>
          <p:cNvSpPr>
            <a:spLocks noGrp="1"/>
          </p:cNvSpPr>
          <p:nvPr>
            <p:ph type="title"/>
          </p:nvPr>
        </p:nvSpPr>
        <p:spPr>
          <a:xfrm>
            <a:off x="1137034" y="609597"/>
            <a:ext cx="9392421" cy="1330841"/>
          </a:xfrm>
        </p:spPr>
        <p:txBody>
          <a:bodyPr>
            <a:normAutofit/>
          </a:bodyPr>
          <a:lstStyle/>
          <a:p>
            <a:r>
              <a:rPr lang="bg-BG">
                <a:ea typeface="+mj-lt"/>
                <a:cs typeface="+mj-lt"/>
              </a:rPr>
              <a:t>Петър Недвед: Драматичното бягство към свободния свят</a:t>
            </a:r>
            <a:endParaRPr lang="bg-BG"/>
          </a:p>
          <a:p>
            <a:endParaRPr lang="bg-BG"/>
          </a:p>
          <a:p>
            <a:endParaRPr lang="bg-BG"/>
          </a:p>
        </p:txBody>
      </p:sp>
      <p:sp>
        <p:nvSpPr>
          <p:cNvPr id="3" name="Контейнер за съдържание 2">
            <a:extLst>
              <a:ext uri="{FF2B5EF4-FFF2-40B4-BE49-F238E27FC236}">
                <a16:creationId xmlns:a16="http://schemas.microsoft.com/office/drawing/2014/main" id="{B0E99E3A-1CDC-1986-E115-D78F95EED486}"/>
              </a:ext>
            </a:extLst>
          </p:cNvPr>
          <p:cNvSpPr>
            <a:spLocks noGrp="1"/>
          </p:cNvSpPr>
          <p:nvPr>
            <p:ph idx="1"/>
          </p:nvPr>
        </p:nvSpPr>
        <p:spPr>
          <a:xfrm>
            <a:off x="1137034" y="2198362"/>
            <a:ext cx="4958966" cy="3917773"/>
          </a:xfrm>
        </p:spPr>
        <p:txBody>
          <a:bodyPr vert="horz" lIns="91440" tIns="45720" rIns="91440" bIns="45720" rtlCol="0">
            <a:normAutofit/>
          </a:bodyPr>
          <a:lstStyle/>
          <a:p>
            <a:r>
              <a:rPr lang="bg-BG" sz="2000" b="1">
                <a:ea typeface="+mn-lt"/>
                <a:cs typeface="+mn-lt"/>
              </a:rPr>
              <a:t>Как става известен:</a:t>
            </a:r>
            <a:r>
              <a:rPr lang="bg-BG" sz="2000">
                <a:ea typeface="+mn-lt"/>
                <a:cs typeface="+mn-lt"/>
              </a:rPr>
              <a:t> През 1989 г., едва на 17 години, Недвед извършва дръзко бягство (дефектиране) по време на младежки турнир в Калгари, Канада, търсейки политическо убежище с едва 20 долара в джоба си.</a:t>
            </a:r>
            <a:endParaRPr lang="bg-BG" sz="2000"/>
          </a:p>
          <a:p>
            <a:r>
              <a:rPr lang="bg-BG" sz="2000">
                <a:ea typeface="+mn-lt"/>
                <a:cs typeface="+mn-lt"/>
              </a:rPr>
              <a:t>Избран е под </a:t>
            </a:r>
            <a:r>
              <a:rPr lang="bg-BG" sz="2000" b="1">
                <a:ea typeface="+mn-lt"/>
                <a:cs typeface="+mn-lt"/>
              </a:rPr>
              <a:t>Номер 2</a:t>
            </a:r>
            <a:r>
              <a:rPr lang="bg-BG" sz="2000">
                <a:ea typeface="+mn-lt"/>
                <a:cs typeface="+mn-lt"/>
              </a:rPr>
              <a:t> в драфта на NHL през 1990 г. от Ванкувър Канъкс.</a:t>
            </a:r>
            <a:endParaRPr lang="bg-BG" sz="2000"/>
          </a:p>
          <a:p>
            <a:r>
              <a:rPr lang="bg-BG" sz="2000">
                <a:ea typeface="+mn-lt"/>
                <a:cs typeface="+mn-lt"/>
              </a:rPr>
              <a:t>Освен с играта си, става известна медийна личност чрез брака си със супермодела Вероника Варекова. </a:t>
            </a:r>
            <a:endParaRPr lang="bg-BG" sz="2000"/>
          </a:p>
          <a:p>
            <a:endParaRPr lang="bg-BG" sz="2000"/>
          </a:p>
        </p:txBody>
      </p:sp>
      <p:pic>
        <p:nvPicPr>
          <p:cNvPr id="7" name="Картина 6" descr="Old man Petr Nedved on his last season, surreal chance to avenge ...">
            <a:extLst>
              <a:ext uri="{FF2B5EF4-FFF2-40B4-BE49-F238E27FC236}">
                <a16:creationId xmlns:a16="http://schemas.microsoft.com/office/drawing/2014/main" id="{3BD6900C-4B98-5C00-0C34-C22F7426392B}"/>
              </a:ext>
            </a:extLst>
          </p:cNvPr>
          <p:cNvPicPr>
            <a:picLocks noChangeAspect="1"/>
          </p:cNvPicPr>
          <p:nvPr/>
        </p:nvPicPr>
        <p:blipFill>
          <a:blip r:embed="rId2"/>
          <a:stretch>
            <a:fillRect/>
          </a:stretch>
        </p:blipFill>
        <p:spPr>
          <a:xfrm>
            <a:off x="6721317" y="2184914"/>
            <a:ext cx="4784605" cy="3755915"/>
          </a:xfrm>
          <a:prstGeom prst="rect">
            <a:avLst/>
          </a:prstGeom>
        </p:spPr>
      </p:pic>
      <p:sp>
        <p:nvSpPr>
          <p:cNvPr id="39" name="Freeform: Shape 3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2037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1FE039E7-8F83-B5D3-F91C-7C14916698B1}"/>
              </a:ext>
            </a:extLst>
          </p:cNvPr>
          <p:cNvSpPr>
            <a:spLocks noGrp="1"/>
          </p:cNvSpPr>
          <p:nvPr>
            <p:ph type="title"/>
          </p:nvPr>
        </p:nvSpPr>
        <p:spPr>
          <a:xfrm>
            <a:off x="640080" y="325369"/>
            <a:ext cx="4368602" cy="1956841"/>
          </a:xfrm>
        </p:spPr>
        <p:txBody>
          <a:bodyPr anchor="b">
            <a:normAutofit/>
          </a:bodyPr>
          <a:lstStyle/>
          <a:p>
            <a:r>
              <a:rPr lang="bg-BG" sz="4200">
                <a:ea typeface="+mj-lt"/>
                <a:cs typeface="+mj-lt"/>
              </a:rPr>
              <a:t>Недвед: Сребърният стрелец</a:t>
            </a:r>
            <a:endParaRPr lang="bg-BG" sz="42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Контейнер за съдържание 2">
            <a:extLst>
              <a:ext uri="{FF2B5EF4-FFF2-40B4-BE49-F238E27FC236}">
                <a16:creationId xmlns:a16="http://schemas.microsoft.com/office/drawing/2014/main" id="{63483A8C-E9BE-905E-4B85-14B23C233ECA}"/>
              </a:ext>
            </a:extLst>
          </p:cNvPr>
          <p:cNvSpPr>
            <a:spLocks noGrp="1"/>
          </p:cNvSpPr>
          <p:nvPr>
            <p:ph idx="1"/>
          </p:nvPr>
        </p:nvSpPr>
        <p:spPr>
          <a:xfrm>
            <a:off x="640080" y="2872899"/>
            <a:ext cx="4243589" cy="3320668"/>
          </a:xfrm>
        </p:spPr>
        <p:txBody>
          <a:bodyPr vert="horz" lIns="91440" tIns="45720" rIns="91440" bIns="45720" rtlCol="0">
            <a:normAutofit/>
          </a:bodyPr>
          <a:lstStyle/>
          <a:p>
            <a:r>
              <a:rPr lang="bg-BG" sz="1700">
                <a:ea typeface="+mn-lt"/>
                <a:cs typeface="+mn-lt"/>
              </a:rPr>
              <a:t>Изиграва </a:t>
            </a:r>
            <a:r>
              <a:rPr lang="bg-BG" sz="1700" b="1">
                <a:ea typeface="+mn-lt"/>
                <a:cs typeface="+mn-lt"/>
              </a:rPr>
              <a:t>982 мача</a:t>
            </a:r>
            <a:r>
              <a:rPr lang="bg-BG" sz="1700">
                <a:ea typeface="+mn-lt"/>
                <a:cs typeface="+mn-lt"/>
              </a:rPr>
              <a:t> в NHL, в които отбелязва </a:t>
            </a:r>
            <a:r>
              <a:rPr lang="bg-BG" sz="1700" b="1">
                <a:ea typeface="+mn-lt"/>
                <a:cs typeface="+mn-lt"/>
              </a:rPr>
              <a:t>310 гола</a:t>
            </a:r>
            <a:r>
              <a:rPr lang="bg-BG" sz="1700">
                <a:ea typeface="+mn-lt"/>
                <a:cs typeface="+mn-lt"/>
              </a:rPr>
              <a:t> и общо 717 точки.</a:t>
            </a:r>
            <a:endParaRPr lang="bg-BG" sz="1700"/>
          </a:p>
          <a:p>
            <a:r>
              <a:rPr lang="bg-BG" sz="1700">
                <a:ea typeface="+mn-lt"/>
                <a:cs typeface="+mn-lt"/>
              </a:rPr>
              <a:t>През 1994 г. печели </a:t>
            </a:r>
            <a:r>
              <a:rPr lang="bg-BG" sz="1700" b="1">
                <a:ea typeface="+mn-lt"/>
                <a:cs typeface="+mn-lt"/>
              </a:rPr>
              <a:t>Олимпийски сребърен медал</a:t>
            </a:r>
            <a:r>
              <a:rPr lang="bg-BG" sz="1700">
                <a:ea typeface="+mn-lt"/>
                <a:cs typeface="+mn-lt"/>
              </a:rPr>
              <a:t>... но с отбора на Канада (след като получава канадско гражданство).</a:t>
            </a:r>
            <a:endParaRPr lang="bg-BG" sz="1700"/>
          </a:p>
          <a:p>
            <a:r>
              <a:rPr lang="bg-BG" sz="1700">
                <a:ea typeface="+mn-lt"/>
                <a:cs typeface="+mn-lt"/>
              </a:rPr>
              <a:t>По-късно се завръща да играе за Чехия и печели бронзов медал на Световното първенство през 2012 г. на 40-годишна възраст.</a:t>
            </a:r>
            <a:endParaRPr lang="bg-BG" sz="1700"/>
          </a:p>
          <a:p>
            <a:r>
              <a:rPr lang="bg-BG" sz="1700">
                <a:ea typeface="+mn-lt"/>
                <a:cs typeface="+mn-lt"/>
              </a:rPr>
              <a:t>Официално приет в </a:t>
            </a:r>
            <a:r>
              <a:rPr lang="bg-BG" sz="1700" b="1">
                <a:ea typeface="+mn-lt"/>
                <a:cs typeface="+mn-lt"/>
              </a:rPr>
              <a:t>Чешката хокейна зала на славата</a:t>
            </a:r>
            <a:r>
              <a:rPr lang="bg-BG" sz="1700">
                <a:ea typeface="+mn-lt"/>
                <a:cs typeface="+mn-lt"/>
              </a:rPr>
              <a:t>. </a:t>
            </a:r>
            <a:endParaRPr lang="bg-BG" sz="1700"/>
          </a:p>
          <a:p>
            <a:endParaRPr lang="bg-BG" sz="1700"/>
          </a:p>
        </p:txBody>
      </p:sp>
      <p:pic>
        <p:nvPicPr>
          <p:cNvPr id="4" name="Картина 3" descr="Edmonton Oilers Petr Nedved of the Czech Republic skates for the first time  with his new team during the first period against the St. Louis Blues at  the Savvis Center in St.Louis">
            <a:extLst>
              <a:ext uri="{FF2B5EF4-FFF2-40B4-BE49-F238E27FC236}">
                <a16:creationId xmlns:a16="http://schemas.microsoft.com/office/drawing/2014/main" id="{556DDEDA-0A06-7A22-F5F9-974A70AFFDF1}"/>
              </a:ext>
            </a:extLst>
          </p:cNvPr>
          <p:cNvPicPr>
            <a:picLocks noChangeAspect="1"/>
          </p:cNvPicPr>
          <p:nvPr/>
        </p:nvPicPr>
        <p:blipFill>
          <a:blip r:embed="rId2"/>
          <a:srcRect t="5918" r="-2" b="2130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0860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B4A1E577-EE6B-FA50-38FE-A832598F4FD7}"/>
              </a:ext>
            </a:extLst>
          </p:cNvPr>
          <p:cNvSpPr>
            <a:spLocks noGrp="1"/>
          </p:cNvSpPr>
          <p:nvPr>
            <p:ph type="title"/>
          </p:nvPr>
        </p:nvSpPr>
        <p:spPr>
          <a:xfrm>
            <a:off x="630936" y="640080"/>
            <a:ext cx="4818888" cy="1481328"/>
          </a:xfrm>
        </p:spPr>
        <p:txBody>
          <a:bodyPr anchor="b">
            <a:normAutofit/>
          </a:bodyPr>
          <a:lstStyle/>
          <a:p>
            <a:r>
              <a:rPr lang="bg-BG" sz="3800">
                <a:ea typeface="+mj-lt"/>
                <a:cs typeface="+mj-lt"/>
              </a:rPr>
              <a:t>Патрик Елиаш – Символът на вярност</a:t>
            </a:r>
            <a:endParaRPr lang="bg-BG" sz="3800"/>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Контейнер за съдържание 2">
            <a:extLst>
              <a:ext uri="{FF2B5EF4-FFF2-40B4-BE49-F238E27FC236}">
                <a16:creationId xmlns:a16="http://schemas.microsoft.com/office/drawing/2014/main" id="{EC4C611C-2735-6457-6F8F-17D21C27C1DB}"/>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bg-BG" sz="1900" b="1">
                <a:ea typeface="+mn-lt"/>
                <a:cs typeface="+mn-lt"/>
              </a:rPr>
              <a:t>Кой е той:</a:t>
            </a:r>
            <a:r>
              <a:rPr lang="bg-BG" sz="1900">
                <a:ea typeface="+mn-lt"/>
                <a:cs typeface="+mn-lt"/>
              </a:rPr>
              <a:t> За разлика от играчите, които сменят много клубове, Елиаш става известен като символ на абсолютна лоялност.</a:t>
            </a:r>
            <a:endParaRPr lang="bg-BG" sz="1900"/>
          </a:p>
          <a:p>
            <a:r>
              <a:rPr lang="bg-BG" sz="1900">
                <a:ea typeface="+mn-lt"/>
                <a:cs typeface="+mn-lt"/>
              </a:rPr>
              <a:t>Прекарва всичките си </a:t>
            </a:r>
            <a:r>
              <a:rPr lang="bg-BG" sz="1900" b="1">
                <a:ea typeface="+mn-lt"/>
                <a:cs typeface="+mn-lt"/>
              </a:rPr>
              <a:t>20 сезона</a:t>
            </a:r>
            <a:r>
              <a:rPr lang="bg-BG" sz="1900">
                <a:ea typeface="+mn-lt"/>
                <a:cs typeface="+mn-lt"/>
              </a:rPr>
              <a:t> в NHL само в един отбор – </a:t>
            </a:r>
            <a:r>
              <a:rPr lang="bg-BG" sz="1900" u="sng">
                <a:ea typeface="+mn-lt"/>
                <a:cs typeface="+mn-lt"/>
                <a:hlinkClick r:id="rId2"/>
              </a:rPr>
              <a:t>Ню Джърси Девилс</a:t>
            </a:r>
            <a:r>
              <a:rPr lang="bg-BG" sz="1900">
                <a:ea typeface="+mn-lt"/>
                <a:cs typeface="+mn-lt"/>
              </a:rPr>
              <a:t>.</a:t>
            </a:r>
            <a:endParaRPr lang="bg-BG" sz="1900"/>
          </a:p>
          <a:p>
            <a:r>
              <a:rPr lang="bg-BG" sz="1900">
                <a:ea typeface="+mn-lt"/>
                <a:cs typeface="+mn-lt"/>
              </a:rPr>
              <a:t>Известен с перфектното си джентълменско поведение, изключителен поглед над играта и способност да бележи в най-важните моменти от плейофите.</a:t>
            </a:r>
            <a:endParaRPr lang="bg-BG" sz="1900"/>
          </a:p>
          <a:p>
            <a:pPr marL="0" indent="0">
              <a:buNone/>
            </a:pPr>
            <a:endParaRPr lang="bg-BG" sz="1900"/>
          </a:p>
        </p:txBody>
      </p:sp>
      <p:pic>
        <p:nvPicPr>
          <p:cNvPr id="4" name="Картина 3" descr="File:Patrik Elias 2012-03-17.JPG - Wikimedia Commons">
            <a:extLst>
              <a:ext uri="{FF2B5EF4-FFF2-40B4-BE49-F238E27FC236}">
                <a16:creationId xmlns:a16="http://schemas.microsoft.com/office/drawing/2014/main" id="{F1594016-B49F-684C-F321-ABDA1EE6B2AD}"/>
              </a:ext>
            </a:extLst>
          </p:cNvPr>
          <p:cNvPicPr>
            <a:picLocks noChangeAspect="1"/>
          </p:cNvPicPr>
          <p:nvPr/>
        </p:nvPicPr>
        <p:blipFill>
          <a:blip r:embed="rId3"/>
          <a:stretch>
            <a:fillRect/>
          </a:stretch>
        </p:blipFill>
        <p:spPr>
          <a:xfrm>
            <a:off x="6099048" y="788224"/>
            <a:ext cx="5458968" cy="5281551"/>
          </a:xfrm>
          <a:prstGeom prst="rect">
            <a:avLst/>
          </a:prstGeom>
        </p:spPr>
      </p:pic>
    </p:spTree>
    <p:extLst>
      <p:ext uri="{BB962C8B-B14F-4D97-AF65-F5344CB8AC3E}">
        <p14:creationId xmlns:p14="http://schemas.microsoft.com/office/powerpoint/2010/main" val="1272125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74939F4D-D909-C450-E0EB-1C531AB4C5EF}"/>
              </a:ext>
            </a:extLst>
          </p:cNvPr>
          <p:cNvSpPr>
            <a:spLocks noGrp="1"/>
          </p:cNvSpPr>
          <p:nvPr>
            <p:ph type="title"/>
          </p:nvPr>
        </p:nvSpPr>
        <p:spPr>
          <a:xfrm>
            <a:off x="572493" y="238539"/>
            <a:ext cx="11018520" cy="1434415"/>
          </a:xfrm>
        </p:spPr>
        <p:txBody>
          <a:bodyPr anchor="b">
            <a:normAutofit/>
          </a:bodyPr>
          <a:lstStyle/>
          <a:p>
            <a:r>
              <a:rPr lang="bg-BG" sz="5400">
                <a:ea typeface="+mj-lt"/>
                <a:cs typeface="+mj-lt"/>
              </a:rPr>
              <a:t>Елиаш: Кралят на "Дяволите"</a:t>
            </a:r>
            <a:endParaRPr lang="bg-BG" sz="5400"/>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Контейнер за съдържание 2">
            <a:extLst>
              <a:ext uri="{FF2B5EF4-FFF2-40B4-BE49-F238E27FC236}">
                <a16:creationId xmlns:a16="http://schemas.microsoft.com/office/drawing/2014/main" id="{4CB4EA2D-79C8-A298-8446-14DF3826EE52}"/>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bg-BG" sz="2200">
                <a:ea typeface="+mn-lt"/>
                <a:cs typeface="+mn-lt"/>
              </a:rPr>
              <a:t>Двукратен шампион на </a:t>
            </a:r>
            <a:r>
              <a:rPr lang="bg-BG" sz="2200" b="1">
                <a:ea typeface="+mn-lt"/>
                <a:cs typeface="+mn-lt"/>
              </a:rPr>
              <a:t>Купа Стенли</a:t>
            </a:r>
            <a:r>
              <a:rPr lang="bg-BG" sz="2200">
                <a:ea typeface="+mn-lt"/>
                <a:cs typeface="+mn-lt"/>
              </a:rPr>
              <a:t> (2000, 2003).</a:t>
            </a:r>
            <a:endParaRPr lang="bg-BG" sz="2200"/>
          </a:p>
          <a:p>
            <a:r>
              <a:rPr lang="bg-BG" sz="2200" b="1">
                <a:ea typeface="+mn-lt"/>
                <a:cs typeface="+mn-lt"/>
              </a:rPr>
              <a:t>Абсолютен рекордьор</a:t>
            </a:r>
            <a:r>
              <a:rPr lang="bg-BG" sz="2200">
                <a:ea typeface="+mn-lt"/>
                <a:cs typeface="+mn-lt"/>
              </a:rPr>
              <a:t> в историята на Ню Джърси Девилс за всички времена по: голове (408), асистенции (617) и точки (1 025).</a:t>
            </a:r>
            <a:endParaRPr lang="bg-BG" sz="2200"/>
          </a:p>
          <a:p>
            <a:r>
              <a:rPr lang="bg-BG" sz="2200">
                <a:ea typeface="+mn-lt"/>
                <a:cs typeface="+mn-lt"/>
              </a:rPr>
              <a:t>Вторият най-резултатен чешки хокеист в историята на NHL след Яромир Ягър.</a:t>
            </a:r>
            <a:endParaRPr lang="bg-BG" sz="2200"/>
          </a:p>
          <a:p>
            <a:r>
              <a:rPr lang="bg-BG" sz="2200">
                <a:ea typeface="+mn-lt"/>
                <a:cs typeface="+mn-lt"/>
              </a:rPr>
              <a:t>Неговият номер </a:t>
            </a:r>
            <a:r>
              <a:rPr lang="bg-BG" sz="2200" b="1">
                <a:ea typeface="+mn-lt"/>
                <a:cs typeface="+mn-lt"/>
              </a:rPr>
              <a:t>26</a:t>
            </a:r>
            <a:r>
              <a:rPr lang="bg-BG" sz="2200">
                <a:ea typeface="+mn-lt"/>
                <a:cs typeface="+mn-lt"/>
              </a:rPr>
              <a:t> е официално изваден от употреба от Ню Джърси – чест, оказвана само на най-великите.</a:t>
            </a:r>
            <a:endParaRPr lang="bg-BG" sz="2200"/>
          </a:p>
          <a:p>
            <a:r>
              <a:rPr lang="bg-BG" sz="2200">
                <a:ea typeface="+mn-lt"/>
                <a:cs typeface="+mn-lt"/>
              </a:rPr>
              <a:t>Носител на бронзов медал от Олимпиадата в Торино през 2006 г.</a:t>
            </a:r>
            <a:endParaRPr lang="bg-BG" sz="2200"/>
          </a:p>
          <a:p>
            <a:pPr marL="0" indent="0">
              <a:buNone/>
            </a:pPr>
            <a:endParaRPr lang="bg-BG" sz="2200"/>
          </a:p>
        </p:txBody>
      </p:sp>
      <p:pic>
        <p:nvPicPr>
          <p:cNvPr id="4" name="Картина 3" descr="Patrik Eliás - IMDb">
            <a:extLst>
              <a:ext uri="{FF2B5EF4-FFF2-40B4-BE49-F238E27FC236}">
                <a16:creationId xmlns:a16="http://schemas.microsoft.com/office/drawing/2014/main" id="{576F7496-F3B7-DD8E-6D5A-D5B521B1963A}"/>
              </a:ext>
            </a:extLst>
          </p:cNvPr>
          <p:cNvPicPr>
            <a:picLocks noChangeAspect="1"/>
          </p:cNvPicPr>
          <p:nvPr/>
        </p:nvPicPr>
        <p:blipFill>
          <a:blip r:embed="rId2"/>
          <a:srcRect l="6459" r="13209"/>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60330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B031AFCA-C6E5-628D-BE72-0AF4F3D451BF}"/>
              </a:ext>
            </a:extLst>
          </p:cNvPr>
          <p:cNvSpPr>
            <a:spLocks noGrp="1"/>
          </p:cNvSpPr>
          <p:nvPr>
            <p:ph type="title"/>
          </p:nvPr>
        </p:nvSpPr>
        <p:spPr/>
        <p:txBody>
          <a:bodyPr/>
          <a:lstStyle/>
          <a:p>
            <a:r>
              <a:rPr lang="bg-BG">
                <a:ea typeface="+mj-lt"/>
                <a:cs typeface="+mj-lt"/>
              </a:rPr>
              <a:t>Три различни съдби, една обща страст</a:t>
            </a:r>
            <a:endParaRPr lang="bg-BG"/>
          </a:p>
        </p:txBody>
      </p:sp>
      <p:sp>
        <p:nvSpPr>
          <p:cNvPr id="3" name="Контейнер за съдържание 2">
            <a:extLst>
              <a:ext uri="{FF2B5EF4-FFF2-40B4-BE49-F238E27FC236}">
                <a16:creationId xmlns:a16="http://schemas.microsoft.com/office/drawing/2014/main" id="{46F99E09-4719-D899-4B8D-9887FE923BEC}"/>
              </a:ext>
            </a:extLst>
          </p:cNvPr>
          <p:cNvSpPr>
            <a:spLocks noGrp="1"/>
          </p:cNvSpPr>
          <p:nvPr>
            <p:ph idx="1"/>
          </p:nvPr>
        </p:nvSpPr>
        <p:spPr/>
        <p:txBody>
          <a:bodyPr vert="horz" lIns="91440" tIns="45720" rIns="91440" bIns="45720" rtlCol="0" anchor="t">
            <a:normAutofit/>
          </a:bodyPr>
          <a:lstStyle/>
          <a:p>
            <a:r>
              <a:rPr lang="bg-BG" sz="1800" b="1">
                <a:ea typeface="+mn-lt"/>
                <a:cs typeface="+mn-lt"/>
              </a:rPr>
              <a:t>Яромир Ягър (Глобалната суперзвезда):</a:t>
            </a:r>
            <a:r>
              <a:rPr lang="bg-BG" sz="1800">
                <a:ea typeface="+mn-lt"/>
                <a:cs typeface="+mn-lt"/>
              </a:rPr>
              <a:t> Второ място по точки в историята на NHL (1 921), 2 Купи Стенли и Олимпийско злато (1998 г.).</a:t>
            </a:r>
            <a:endParaRPr lang="bg-BG" sz="1800" dirty="0"/>
          </a:p>
          <a:p>
            <a:r>
              <a:rPr lang="bg-BG" sz="1800" b="1">
                <a:ea typeface="+mn-lt"/>
                <a:cs typeface="+mn-lt"/>
              </a:rPr>
              <a:t>Петър Недвед (Холивудският бунтар):</a:t>
            </a:r>
            <a:r>
              <a:rPr lang="bg-BG" sz="1800">
                <a:ea typeface="+mn-lt"/>
                <a:cs typeface="+mn-lt"/>
              </a:rPr>
              <a:t> Известен с дръзкото си бягство на 17 години, 717 точки в NHL и Олимпийско сребро (1994 г. с Канада).</a:t>
            </a:r>
            <a:endParaRPr lang="bg-BG" sz="1800" dirty="0"/>
          </a:p>
          <a:p>
            <a:r>
              <a:rPr lang="bg-BG" sz="1800" b="1">
                <a:ea typeface="+mn-lt"/>
                <a:cs typeface="+mn-lt"/>
              </a:rPr>
              <a:t>Патрик Елиаш (Верният джентълмен):</a:t>
            </a:r>
            <a:r>
              <a:rPr lang="bg-BG" sz="1800">
                <a:ea typeface="+mn-lt"/>
                <a:cs typeface="+mn-lt"/>
              </a:rPr>
              <a:t> Прекарва всичките 20 сезона в един клуб, 2 Купи Стенли и абсолютен рекордьор на Ню Джърси с 1 025 точки.</a:t>
            </a:r>
            <a:endParaRPr lang="bg-BG" sz="1800" dirty="0"/>
          </a:p>
          <a:p>
            <a:r>
              <a:rPr lang="bg-BG" sz="1800" b="1">
                <a:ea typeface="+mn-lt"/>
                <a:cs typeface="+mn-lt"/>
              </a:rPr>
              <a:t>Общото между тях:</a:t>
            </a:r>
            <a:r>
              <a:rPr lang="bg-BG" sz="1800">
                <a:ea typeface="+mn-lt"/>
                <a:cs typeface="+mn-lt"/>
              </a:rPr>
              <a:t> Вдъхновиха милиони деца в Европа и доказаха, че с труд и характер се стига от Източна Европа до световния връх.</a:t>
            </a:r>
            <a:endParaRPr lang="bg-BG" sz="1800" dirty="0"/>
          </a:p>
          <a:p>
            <a:endParaRPr lang="bg-BG" sz="1800" dirty="0"/>
          </a:p>
        </p:txBody>
      </p:sp>
    </p:spTree>
    <p:extLst>
      <p:ext uri="{BB962C8B-B14F-4D97-AF65-F5344CB8AC3E}">
        <p14:creationId xmlns:p14="http://schemas.microsoft.com/office/powerpoint/2010/main" val="2490699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Контейнер за съдържание 4">
            <a:extLst>
              <a:ext uri="{FF2B5EF4-FFF2-40B4-BE49-F238E27FC236}">
                <a16:creationId xmlns:a16="http://schemas.microsoft.com/office/drawing/2014/main" id="{EE734EC7-C7CB-1A46-7626-077BFE9027BE}"/>
              </a:ext>
            </a:extLst>
          </p:cNvPr>
          <p:cNvSpPr>
            <a:spLocks noGrp="1"/>
          </p:cNvSpPr>
          <p:nvPr>
            <p:ph idx="1"/>
          </p:nvPr>
        </p:nvSpPr>
        <p:spPr/>
        <p:txBody>
          <a:bodyPr vert="horz" lIns="91440" tIns="45720" rIns="91440" bIns="45720" rtlCol="0" anchor="t">
            <a:normAutofit/>
          </a:bodyPr>
          <a:lstStyle/>
          <a:p>
            <a:endParaRPr lang="bg-BG" sz="1800" dirty="0"/>
          </a:p>
          <a:p>
            <a:pPr lvl="1"/>
            <a:r>
              <a:rPr lang="bg-BG" sz="1800">
                <a:ea typeface="+mn-lt"/>
                <a:cs typeface="+mn-lt"/>
              </a:rPr>
              <a:t>Ягър, Недвед и Елиаш вдъхновиха цели поколения деца в Източна Европа да сложат кънките и да мечтаят за NHL.</a:t>
            </a:r>
            <a:endParaRPr lang="bg-BG" sz="1800" dirty="0"/>
          </a:p>
          <a:p>
            <a:pPr lvl="1"/>
            <a:r>
              <a:rPr lang="bg-BG" sz="1800">
                <a:ea typeface="+mn-lt"/>
                <a:cs typeface="+mn-lt"/>
              </a:rPr>
              <a:t>Те доказаха, че пътят от малките градове в Чехословакия до препълнените зали в Ню Йорк и Лос Анджелис е възможен с много труд, талант и силен характер.</a:t>
            </a:r>
            <a:endParaRPr lang="bg-BG" sz="1800" dirty="0"/>
          </a:p>
          <a:p>
            <a:pPr lvl="1"/>
            <a:r>
              <a:rPr lang="bg-BG" sz="1800" b="1">
                <a:ea typeface="+mn-lt"/>
                <a:cs typeface="+mn-lt"/>
              </a:rPr>
              <a:t>Благодаря за вниманието!</a:t>
            </a:r>
            <a:endParaRPr lang="bg-BG" sz="1800" dirty="0"/>
          </a:p>
          <a:p>
            <a:pPr lvl="1"/>
            <a:r>
              <a:rPr lang="bg-BG" sz="1800" i="1">
                <a:ea typeface="+mn-lt"/>
                <a:cs typeface="+mn-lt"/>
              </a:rPr>
              <a:t>Презентацията е изготвена от:</a:t>
            </a:r>
            <a:r>
              <a:rPr lang="bg-BG" sz="1800">
                <a:ea typeface="+mn-lt"/>
                <a:cs typeface="+mn-lt"/>
              </a:rPr>
              <a:t> Константин Тончев</a:t>
            </a:r>
            <a:endParaRPr lang="bg-BG" sz="1800" dirty="0"/>
          </a:p>
          <a:p>
            <a:endParaRPr lang="bg-BG" dirty="0"/>
          </a:p>
        </p:txBody>
      </p:sp>
      <p:sp>
        <p:nvSpPr>
          <p:cNvPr id="7" name="Заглавие 6">
            <a:extLst>
              <a:ext uri="{FF2B5EF4-FFF2-40B4-BE49-F238E27FC236}">
                <a16:creationId xmlns:a16="http://schemas.microsoft.com/office/drawing/2014/main" id="{F61A0E27-0D8F-32D2-91B6-162834CC86E3}"/>
              </a:ext>
            </a:extLst>
          </p:cNvPr>
          <p:cNvSpPr>
            <a:spLocks noGrp="1"/>
          </p:cNvSpPr>
          <p:nvPr>
            <p:ph type="title"/>
          </p:nvPr>
        </p:nvSpPr>
        <p:spPr/>
        <p:txBody>
          <a:bodyPr/>
          <a:lstStyle/>
          <a:p>
            <a:r>
              <a:rPr lang="bg-BG" sz="4000">
                <a:ea typeface="+mj-lt"/>
                <a:cs typeface="+mj-lt"/>
              </a:rPr>
              <a:t>Наследството на чешките титани</a:t>
            </a:r>
            <a:endParaRPr lang="bg-BG" sz="4000"/>
          </a:p>
          <a:p>
            <a:endParaRPr lang="bg-BG"/>
          </a:p>
          <a:p>
            <a:endParaRPr lang="bg-BG" sz="1200" dirty="0"/>
          </a:p>
        </p:txBody>
      </p:sp>
    </p:spTree>
    <p:extLst>
      <p:ext uri="{BB962C8B-B14F-4D97-AF65-F5344CB8AC3E}">
        <p14:creationId xmlns:p14="http://schemas.microsoft.com/office/powerpoint/2010/main" val="2782410383"/>
      </p:ext>
    </p:extLst>
  </p:cSld>
  <p:clrMapOvr>
    <a:masterClrMapping/>
  </p:clrMapOvr>
</p:sld>
</file>

<file path=ppt/theme/theme1.xml><?xml version="1.0" encoding="utf-8"?>
<a:theme xmlns:a="http://schemas.openxmlformats.org/drawingml/2006/main" name="Office тема">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Широк екран</PresentationFormat>
  <Paragraphs>0</Paragraphs>
  <Slides>10</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10</vt:i4>
      </vt:variant>
    </vt:vector>
  </HeadingPairs>
  <TitlesOfParts>
    <vt:vector size="11" baseType="lpstr">
      <vt:lpstr>Office тема</vt:lpstr>
      <vt:lpstr>римата мускетари на чешкия хокей: Ягър, Недвед и Елиаш</vt:lpstr>
      <vt:lpstr>                     Отвъд Желязната завеса  </vt:lpstr>
      <vt:lpstr>Яромир Ягър: Живата легенда с номер 68</vt:lpstr>
      <vt:lpstr>Ягър: Рекорди, които изглеждат         недостижими  </vt:lpstr>
      <vt:lpstr>Петър Недвед: Драматичното бягство към свободния свят  </vt:lpstr>
      <vt:lpstr>Недвед: Сребърният стрелец</vt:lpstr>
      <vt:lpstr>Патрик Елиаш – Символът на вярност</vt:lpstr>
      <vt:lpstr>Елиаш: Кралят на "Дяволите"</vt:lpstr>
      <vt:lpstr>Три различни съдби, една обща страст</vt:lpstr>
      <vt:lpstr>Наследството на чешките титани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94</cp:revision>
  <dcterms:created xsi:type="dcterms:W3CDTF">2026-08-03T14:26:48Z</dcterms:created>
  <dcterms:modified xsi:type="dcterms:W3CDTF">2026-08-03T14:48:11Z</dcterms:modified>
</cp:coreProperties>
</file>