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7" Type="http://schemas.openxmlformats.org/officeDocument/2006/relationships/image" Target="../media/image19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20.png"/><Relationship Id="rId4" Type="http://schemas.openxmlformats.org/officeDocument/2006/relationships/image" Target="../media/image3.png"/><Relationship Id="rId5" Type="http://schemas.openxmlformats.org/officeDocument/2006/relationships/image" Target="../media/image2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Relationship Id="rId6" Type="http://schemas.openxmlformats.org/officeDocument/2006/relationships/image" Target="../media/image25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5" Type="http://schemas.openxmlformats.org/officeDocument/2006/relationships/image" Target="../media/image28.png"/><Relationship Id="rId6" Type="http://schemas.openxmlformats.org/officeDocument/2006/relationships/image" Target="../media/image29.png"/><Relationship Id="rId7" Type="http://schemas.openxmlformats.org/officeDocument/2006/relationships/image" Target="../media/image30.png"/><Relationship Id="rId8" Type="http://schemas.openxmlformats.org/officeDocument/2006/relationships/image" Target="../media/image31.png"/><Relationship Id="rId9" Type="http://schemas.openxmlformats.org/officeDocument/2006/relationships/image" Target="../media/image32.png"/><Relationship Id="rId10" Type="http://schemas.openxmlformats.org/officeDocument/2006/relationships/image" Target="../media/image33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0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25466" y="2079426"/>
            <a:ext cx="8541067" cy="838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6600"/>
              </a:lnSpc>
            </a:pPr>
            <a:r>
              <a:rPr sz="6000" b="1" i="0" u="none">
                <a:solidFill>
                  <a:srgbClr val="F3F0DF"/>
                </a:solidFill>
                <a:latin typeface="Merriweather"/>
              </a:rPr>
              <a:t>Чешката република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28825" y="3108126"/>
            <a:ext cx="8134350" cy="4875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3840"/>
              </a:lnSpc>
            </a:pPr>
            <a:r>
              <a:rPr sz="2400" b="0" i="0" u="none">
                <a:solidFill>
                  <a:srgbClr val="CBD5E1"/>
                </a:solidFill>
                <a:latin typeface="DM Sans"/>
              </a:rPr>
              <a:t>Сърцето на Централна Европа</a:t>
            </a:r>
          </a:p>
        </p:txBody>
      </p:sp>
      <p:sp>
        <p:nvSpPr>
          <p:cNvPr id="5" name="Rectangle 4"/>
          <p:cNvSpPr/>
          <p:nvPr/>
        </p:nvSpPr>
        <p:spPr>
          <a:xfrm>
            <a:off x="5381625" y="3900487"/>
            <a:ext cx="1428750" cy="47625"/>
          </a:xfrm>
          <a:prstGeom prst="rect">
            <a:avLst/>
          </a:prstGeom>
          <a:solidFill>
            <a:srgbClr val="F3F0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-81643" y="4233862"/>
            <a:ext cx="12273643" cy="264450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sz="1650" b="0" i="0" u="none" dirty="0">
                <a:solidFill>
                  <a:srgbClr val="F3F0DF"/>
                </a:solidFill>
                <a:latin typeface="DM Sans"/>
              </a:rPr>
              <a:t>Общ преглед: местоположение, символи и </a:t>
            </a:r>
            <a:r>
              <a:rPr lang="bg-BG" sz="1650" b="0" i="0" u="none" dirty="0">
                <a:solidFill>
                  <a:srgbClr val="F3F0DF"/>
                </a:solidFill>
                <a:latin typeface="DM Sans"/>
              </a:rPr>
              <a:t>култура</a:t>
            </a:r>
          </a:p>
          <a:p>
            <a:pPr algn="ctr">
              <a:lnSpc>
                <a:spcPts val="2640"/>
              </a:lnSpc>
            </a:pPr>
            <a:r>
              <a:rPr lang="bg-BG" sz="1650" b="0" i="0" u="none" dirty="0">
                <a:solidFill>
                  <a:srgbClr val="F3F0DF"/>
                </a:solidFill>
                <a:latin typeface="DM Sans"/>
              </a:rPr>
              <a:t> </a:t>
            </a:r>
          </a:p>
          <a:p>
            <a:pPr algn="ctr">
              <a:lnSpc>
                <a:spcPts val="2640"/>
              </a:lnSpc>
            </a:pPr>
            <a:endParaRPr lang="bg-BG" sz="1650" b="0" i="0" u="none" dirty="0">
              <a:solidFill>
                <a:srgbClr val="F3F0DF"/>
              </a:solidFill>
              <a:latin typeface="DM Sans"/>
            </a:endParaRPr>
          </a:p>
          <a:p>
            <a:pPr algn="ctr">
              <a:lnSpc>
                <a:spcPts val="2640"/>
              </a:lnSpc>
            </a:pPr>
            <a:endParaRPr lang="bg-BG" sz="1650" b="0" i="0" u="none" dirty="0">
              <a:solidFill>
                <a:srgbClr val="F3F0DF"/>
              </a:solidFill>
              <a:latin typeface="DM Sans"/>
            </a:endParaRPr>
          </a:p>
          <a:p>
            <a:pPr algn="ctr">
              <a:lnSpc>
                <a:spcPts val="2640"/>
              </a:lnSpc>
            </a:pPr>
            <a:endParaRPr lang="bg-BG" sz="1650" b="0" i="0" u="none" dirty="0">
              <a:solidFill>
                <a:srgbClr val="F3F0DF"/>
              </a:solidFill>
              <a:latin typeface="DM Sans"/>
            </a:endParaRPr>
          </a:p>
          <a:p>
            <a:pPr algn="ctr">
              <a:lnSpc>
                <a:spcPts val="2640"/>
              </a:lnSpc>
            </a:pPr>
            <a:endParaRPr lang="bg-BG" sz="1650" b="0" i="0" u="none" dirty="0">
              <a:solidFill>
                <a:srgbClr val="F3F0DF"/>
              </a:solidFill>
              <a:latin typeface="DM Sans"/>
            </a:endParaRPr>
          </a:p>
          <a:p>
            <a:pPr algn="ctr">
              <a:lnSpc>
                <a:spcPts val="2640"/>
              </a:lnSpc>
            </a:pPr>
            <a:endParaRPr lang="bg-BG" sz="1650" b="0" i="0" u="none" dirty="0">
              <a:solidFill>
                <a:srgbClr val="F3F0DF"/>
              </a:solidFill>
              <a:latin typeface="DM Sans"/>
            </a:endParaRPr>
          </a:p>
          <a:p>
            <a:pPr algn="ctr">
              <a:lnSpc>
                <a:spcPts val="2640"/>
              </a:lnSpc>
            </a:pPr>
            <a:r>
              <a:rPr lang="bg-BG" sz="1650" b="0" i="0" u="none" dirty="0">
                <a:solidFill>
                  <a:srgbClr val="F3F0DF"/>
                </a:solidFill>
                <a:latin typeface="DM Sans"/>
              </a:rPr>
              <a:t>                                                                                                                                                                                         От Виктор </a:t>
            </a:r>
            <a:r>
              <a:rPr lang="bg-BG" sz="1650" b="0" i="0" u="none" dirty="0" err="1">
                <a:solidFill>
                  <a:srgbClr val="F3F0DF"/>
                </a:solidFill>
                <a:latin typeface="DM Sans"/>
              </a:rPr>
              <a:t>Сиянев</a:t>
            </a:r>
            <a:endParaRPr sz="1650" b="0" i="0" u="none" dirty="0">
              <a:solidFill>
                <a:srgbClr val="F3F0DF"/>
              </a:solidFill>
              <a:latin typeface="DM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0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81625" y="2880419"/>
            <a:ext cx="1428750" cy="47625"/>
          </a:xfrm>
          <a:prstGeom prst="rect">
            <a:avLst/>
          </a:prstGeom>
          <a:solidFill>
            <a:srgbClr val="00508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4255770" y="3213794"/>
            <a:ext cx="3680460" cy="2952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800" b="1" i="0" u="none">
                <a:solidFill>
                  <a:srgbClr val="005088"/>
                </a:solidFill>
                <a:latin typeface="Merriweather"/>
              </a:rPr>
              <a:t>Географско местоположение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43400" y="3718619"/>
            <a:ext cx="3505200" cy="3351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sz="1650" b="0" i="0" u="none">
                <a:solidFill>
                  <a:srgbClr val="005088"/>
                </a:solidFill>
                <a:latin typeface="DM Sans"/>
              </a:rPr>
              <a:t>Стратегически център и граници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0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1750" y="1824037"/>
            <a:ext cx="5238750" cy="428625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9850" y="1862137"/>
            <a:ext cx="5162550" cy="42100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47750" y="2680692"/>
            <a:ext cx="4762500" cy="6703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sz="1650" b="1" i="0" u="none">
                <a:solidFill>
                  <a:srgbClr val="005088"/>
                </a:solidFill>
                <a:latin typeface="DM Sans"/>
              </a:rPr>
              <a:t>Централна Европа:</a:t>
            </a:r>
            <a:r>
              <a:rPr sz="1650" b="0" i="0" u="none">
                <a:solidFill>
                  <a:srgbClr val="005088"/>
                </a:solidFill>
                <a:latin typeface="DM Sans"/>
              </a:rPr>
              <a:t> Вътрешноконтинентална държава без излаз на море.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3589139"/>
            <a:ext cx="4762500" cy="6703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sz="1650" b="1" i="0" u="none">
                <a:solidFill>
                  <a:srgbClr val="005088"/>
                </a:solidFill>
                <a:latin typeface="DM Sans"/>
              </a:rPr>
              <a:t>Граници:</a:t>
            </a:r>
            <a:r>
              <a:rPr sz="1650" b="0" i="0" u="none">
                <a:solidFill>
                  <a:srgbClr val="005088"/>
                </a:solidFill>
                <a:latin typeface="DM Sans"/>
              </a:rPr>
              <a:t> Германия (запад), Полша (север), Словакия (изток) и Австрия (юг).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4497585"/>
            <a:ext cx="4762500" cy="6703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sz="1650" b="1" i="0" u="none">
                <a:solidFill>
                  <a:srgbClr val="005088"/>
                </a:solidFill>
                <a:latin typeface="DM Sans"/>
              </a:rPr>
              <a:t>Релеф:</a:t>
            </a:r>
            <a:r>
              <a:rPr sz="1650" b="0" i="0" u="none">
                <a:solidFill>
                  <a:srgbClr val="005088"/>
                </a:solidFill>
                <a:latin typeface="DM Sans"/>
              </a:rPr>
              <a:t> Обградена от планини – Судети, Рудни планини и Шумава.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2723554"/>
            <a:ext cx="304800" cy="276225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3632001"/>
            <a:ext cx="266700" cy="276225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4540448"/>
            <a:ext cx="333375" cy="2762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1500" y="571500"/>
            <a:ext cx="11601450" cy="6000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600" b="1" i="0" u="none">
                <a:solidFill>
                  <a:srgbClr val="005088"/>
                </a:solidFill>
                <a:latin typeface="Merriweather"/>
              </a:rPr>
              <a:t>Местоположение и граници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71500" y="1238250"/>
            <a:ext cx="11049000" cy="28575"/>
          </a:xfrm>
          <a:prstGeom prst="rect">
            <a:avLst/>
          </a:prstGeom>
          <a:solidFill>
            <a:srgbClr val="00508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0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316658"/>
            <a:ext cx="3492400" cy="3301007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9650" y="2316658"/>
            <a:ext cx="3492549" cy="3301007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7950" y="2316658"/>
            <a:ext cx="3492400" cy="330100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62643" y="3421558"/>
            <a:ext cx="910113" cy="3429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100" b="1" i="0" u="none">
                <a:solidFill>
                  <a:srgbClr val="FFFFFF"/>
                </a:solidFill>
                <a:latin typeface="Merriweather"/>
              </a:rPr>
              <a:t>Знаме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7250" y="4116883"/>
            <a:ext cx="2920900" cy="100548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sz="1650" b="0" i="0" u="none">
                <a:solidFill>
                  <a:srgbClr val="FFFFFF"/>
                </a:solidFill>
                <a:latin typeface="DM Sans"/>
              </a:rPr>
              <a:t>Бяло и червено със син клин, символизиращ трите исторически области.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55808" y="3421558"/>
            <a:ext cx="680085" cy="3429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100" b="1" i="0" u="none">
                <a:solidFill>
                  <a:srgbClr val="FFFFFF"/>
                </a:solidFill>
                <a:latin typeface="Merriweather"/>
              </a:rPr>
              <a:t>Герб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5400" y="4116883"/>
            <a:ext cx="2921049" cy="100548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sz="1650" b="0" i="0" u="none">
                <a:solidFill>
                  <a:srgbClr val="FFFFFF"/>
                </a:solidFill>
                <a:latin typeface="DM Sans"/>
              </a:rPr>
              <a:t>Включва двуопашатия лъв на Бохемия и орлите на Моравия и Силезия.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44097" y="3421558"/>
            <a:ext cx="860107" cy="3429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100" b="1" i="0" u="none">
                <a:solidFill>
                  <a:srgbClr val="FFFFFF"/>
                </a:solidFill>
                <a:latin typeface="Merriweather"/>
              </a:rPr>
              <a:t>Девиз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13700" y="4116883"/>
            <a:ext cx="2920900" cy="6703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sz="1650" b="0" i="0" u="none">
                <a:solidFill>
                  <a:srgbClr val="FFFFFF"/>
                </a:solidFill>
                <a:latin typeface="DM Sans"/>
              </a:rPr>
              <a:t>"Pravda vítězí" – в превод: "Истината побеждава".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8150" y="2659558"/>
            <a:ext cx="419100" cy="476250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7726" y="2659558"/>
            <a:ext cx="476250" cy="476250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64600" y="2659558"/>
            <a:ext cx="419100" cy="47625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71500" y="571500"/>
            <a:ext cx="11601450" cy="6000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600" b="1" i="0" u="none">
                <a:solidFill>
                  <a:srgbClr val="005088"/>
                </a:solidFill>
                <a:latin typeface="Merriweather"/>
              </a:rPr>
              <a:t>Национални символи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1500" y="1238250"/>
            <a:ext cx="11049000" cy="28575"/>
          </a:xfrm>
          <a:prstGeom prst="rect">
            <a:avLst/>
          </a:prstGeom>
          <a:solidFill>
            <a:srgbClr val="00508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0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5" y="2062162"/>
            <a:ext cx="3810000" cy="381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381750" y="2572047"/>
            <a:ext cx="5500687" cy="2190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404" b="1" i="0" u="none">
                <a:solidFill>
                  <a:srgbClr val="005088"/>
                </a:solidFill>
                <a:latin typeface="Merriweather"/>
              </a:rPr>
              <a:t>"Златният град"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81750" y="3000672"/>
            <a:ext cx="5238750" cy="100548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sz="1650" b="0" i="0" u="none">
                <a:solidFill>
                  <a:srgbClr val="005088"/>
                </a:solidFill>
                <a:latin typeface="DM Sans"/>
              </a:rPr>
              <a:t>Прага е един от най-добре запазените исторически градове в света. Разположена на река Вълтава, тя е политически и културен център.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0" y="4215705"/>
            <a:ext cx="4762500" cy="3351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sz="1650" b="0" i="0" u="none">
                <a:solidFill>
                  <a:srgbClr val="005088"/>
                </a:solidFill>
                <a:latin typeface="DM Sans"/>
              </a:rPr>
              <a:t>Карловият мост и Пражкият замък.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0" y="4788991"/>
            <a:ext cx="4762500" cy="3351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sz="1650" b="0" i="0" u="none">
                <a:solidFill>
                  <a:srgbClr val="005088"/>
                </a:solidFill>
                <a:latin typeface="DM Sans"/>
              </a:rPr>
              <a:t>Над 1.3 милиона жители.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1750" y="4258567"/>
            <a:ext cx="266700" cy="276225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1750" y="4831853"/>
            <a:ext cx="333375" cy="27622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1500" y="571500"/>
            <a:ext cx="11601450" cy="6000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600" b="1" i="0" u="none">
                <a:solidFill>
                  <a:srgbClr val="005088"/>
                </a:solidFill>
                <a:latin typeface="Merriweather"/>
              </a:rPr>
              <a:t>Столицата Прага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71500" y="1238250"/>
            <a:ext cx="11049000" cy="28575"/>
          </a:xfrm>
          <a:prstGeom prst="rect">
            <a:avLst/>
          </a:prstGeom>
          <a:solidFill>
            <a:srgbClr val="00508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0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1750" y="1824037"/>
            <a:ext cx="5238750" cy="428625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9850" y="1862137"/>
            <a:ext cx="5162550" cy="42100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47750" y="2680692"/>
            <a:ext cx="4762500" cy="6703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sz="1650" b="1" i="0" u="none">
                <a:solidFill>
                  <a:srgbClr val="005088"/>
                </a:solidFill>
                <a:latin typeface="DM Sans"/>
              </a:rPr>
              <a:t>Чешки език:</a:t>
            </a:r>
            <a:r>
              <a:rPr sz="1650" b="0" i="0" u="none">
                <a:solidFill>
                  <a:srgbClr val="005088"/>
                </a:solidFill>
                <a:latin typeface="DM Sans"/>
              </a:rPr>
              <a:t> Западнославянски език, използващ латиница с диакритични знаци.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3589139"/>
            <a:ext cx="4762500" cy="6703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sz="1650" b="1" i="0" u="none">
                <a:solidFill>
                  <a:srgbClr val="005088"/>
                </a:solidFill>
                <a:latin typeface="DM Sans"/>
              </a:rPr>
              <a:t>Карлов университет:</a:t>
            </a:r>
            <a:r>
              <a:rPr sz="1650" b="0" i="0" u="none">
                <a:solidFill>
                  <a:srgbClr val="005088"/>
                </a:solidFill>
                <a:latin typeface="DM Sans"/>
              </a:rPr>
              <a:t> Най-старият университет в Централна Европа (основан 1348 г.).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4497585"/>
            <a:ext cx="4762500" cy="6703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sz="1650" b="1" i="0" u="none">
                <a:solidFill>
                  <a:srgbClr val="005088"/>
                </a:solidFill>
                <a:latin typeface="DM Sans"/>
              </a:rPr>
              <a:t>Грамотност:</a:t>
            </a:r>
            <a:r>
              <a:rPr sz="1650" b="0" i="0" u="none">
                <a:solidFill>
                  <a:srgbClr val="005088"/>
                </a:solidFill>
                <a:latin typeface="DM Sans"/>
              </a:rPr>
              <a:t> Една от страните с най-висок процент на образование в ЕС.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2723554"/>
            <a:ext cx="333375" cy="276225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3632001"/>
            <a:ext cx="333375" cy="276225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4540448"/>
            <a:ext cx="238125" cy="2762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1500" y="571500"/>
            <a:ext cx="11601450" cy="6000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600" b="1" i="0" u="none">
                <a:solidFill>
                  <a:srgbClr val="005088"/>
                </a:solidFill>
                <a:latin typeface="Merriweather"/>
              </a:rPr>
              <a:t>Език и Образование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71500" y="1238250"/>
            <a:ext cx="11049000" cy="28575"/>
          </a:xfrm>
          <a:prstGeom prst="rect">
            <a:avLst/>
          </a:prstGeom>
          <a:solidFill>
            <a:srgbClr val="00508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0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023467"/>
            <a:ext cx="5238750" cy="388739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1750" y="1824037"/>
            <a:ext cx="5238750" cy="42862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52500" y="2404467"/>
            <a:ext cx="4700587" cy="2190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404" b="1" i="0" u="none">
                <a:solidFill>
                  <a:srgbClr val="005088"/>
                </a:solidFill>
                <a:latin typeface="Merriweather"/>
              </a:rPr>
              <a:t>Държавно управление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2500" y="2833092"/>
            <a:ext cx="4476750" cy="6703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sz="1650" b="0" i="0" u="none">
                <a:solidFill>
                  <a:srgbClr val="005088"/>
                </a:solidFill>
                <a:latin typeface="DM Sans"/>
              </a:rPr>
              <a:t>Чехия е парламентарна република с многопартийна система.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9850" y="1862137"/>
            <a:ext cx="1071711" cy="2000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28750" y="3712964"/>
            <a:ext cx="4000500" cy="6703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sz="1650" b="1" i="0" u="none">
                <a:solidFill>
                  <a:srgbClr val="005088"/>
                </a:solidFill>
                <a:latin typeface="DM Sans"/>
              </a:rPr>
              <a:t>Президент:</a:t>
            </a:r>
            <a:r>
              <a:rPr sz="1650" b="0" i="0" u="none">
                <a:solidFill>
                  <a:srgbClr val="005088"/>
                </a:solidFill>
                <a:latin typeface="DM Sans"/>
              </a:rPr>
              <a:t> Петър Павел (държавен глава).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28750" y="4621410"/>
            <a:ext cx="4000500" cy="6703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sz="1650" b="1" i="0" u="none">
                <a:solidFill>
                  <a:srgbClr val="005088"/>
                </a:solidFill>
                <a:latin typeface="DM Sans"/>
              </a:rPr>
              <a:t>Законодателна власт:</a:t>
            </a:r>
            <a:r>
              <a:rPr sz="1650" b="0" i="0" u="none">
                <a:solidFill>
                  <a:srgbClr val="005088"/>
                </a:solidFill>
                <a:latin typeface="DM Sans"/>
              </a:rPr>
              <a:t> Двукамарен парламент.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1500" y="571500"/>
            <a:ext cx="11601450" cy="6000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600" b="1" i="0" u="none">
                <a:solidFill>
                  <a:srgbClr val="005088"/>
                </a:solidFill>
                <a:latin typeface="Merriweather"/>
              </a:rPr>
              <a:t>Политическо устройство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71500" y="1238250"/>
            <a:ext cx="11049000" cy="28575"/>
          </a:xfrm>
          <a:prstGeom prst="rect">
            <a:avLst/>
          </a:prstGeom>
          <a:solidFill>
            <a:srgbClr val="00508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0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500" y="1032867"/>
            <a:ext cx="5200650" cy="5715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600" b="1" i="0" u="none">
                <a:solidFill>
                  <a:srgbClr val="005088"/>
                </a:solidFill>
                <a:latin typeface="Merriweather"/>
              </a:rPr>
              <a:t>Икономика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1500" y="2080617"/>
            <a:ext cx="5200650" cy="2190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404" b="1" i="0" u="none">
                <a:solidFill>
                  <a:srgbClr val="005088"/>
                </a:solidFill>
                <a:latin typeface="Merriweather"/>
              </a:rPr>
              <a:t>Промишлен лидер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1500" y="2509242"/>
            <a:ext cx="4953000" cy="6703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sz="1650" b="0" i="0" u="none">
                <a:solidFill>
                  <a:srgbClr val="005088"/>
                </a:solidFill>
                <a:latin typeface="DM Sans"/>
              </a:rPr>
              <a:t>Чехия има стабилна и развита икономика, ориентирана към износ и иновации.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3579614"/>
            <a:ext cx="4476750" cy="3351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sz="1650" b="1" i="0" u="none">
                <a:solidFill>
                  <a:srgbClr val="005088"/>
                </a:solidFill>
                <a:latin typeface="DM Sans"/>
              </a:rPr>
              <a:t>Автомобилостроене:</a:t>
            </a:r>
            <a:r>
              <a:rPr sz="1650" b="0" i="0" u="none">
                <a:solidFill>
                  <a:srgbClr val="005088"/>
                </a:solidFill>
                <a:latin typeface="DM Sans"/>
              </a:rPr>
              <a:t> Домът на Škoda Auto.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4152900"/>
            <a:ext cx="4476750" cy="3351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sz="1650" b="1" i="0" u="none">
                <a:solidFill>
                  <a:srgbClr val="005088"/>
                </a:solidFill>
                <a:latin typeface="DM Sans"/>
              </a:rPr>
              <a:t>Валута:</a:t>
            </a:r>
            <a:r>
              <a:rPr sz="1650" b="0" i="0" u="none">
                <a:solidFill>
                  <a:srgbClr val="005088"/>
                </a:solidFill>
                <a:latin typeface="DM Sans"/>
              </a:rPr>
              <a:t> Чешка крона (CZK).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7750" y="4726185"/>
            <a:ext cx="4476750" cy="6703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sz="1650" b="0" i="0" u="none">
                <a:solidFill>
                  <a:srgbClr val="005088"/>
                </a:solidFill>
                <a:latin typeface="DM Sans"/>
              </a:rPr>
              <a:t>Развита машиностроителна и химическа индустрия.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3622476"/>
            <a:ext cx="266700" cy="276225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4195762"/>
            <a:ext cx="266700" cy="276225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4769048"/>
            <a:ext cx="304800" cy="276225"/>
          </a:xfrm>
          <a:prstGeom prst="rect">
            <a:avLst/>
          </a:prstGeom>
        </p:spPr>
      </p:pic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0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1788021"/>
            <a:ext cx="3492400" cy="4358282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9650" y="1788021"/>
            <a:ext cx="3492549" cy="4358282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7950" y="1788021"/>
            <a:ext cx="3492400" cy="4358282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6775" y="2083296"/>
            <a:ext cx="2901850" cy="171450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4925" y="2083296"/>
            <a:ext cx="2901999" cy="171450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3225" y="2083296"/>
            <a:ext cx="2901850" cy="17145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47629" y="3940671"/>
            <a:ext cx="1140142" cy="3429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100" b="1" i="0" u="none">
                <a:solidFill>
                  <a:srgbClr val="005088"/>
                </a:solidFill>
                <a:latin typeface="Merriweather"/>
              </a:rPr>
              <a:t>Замъци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6775" y="4635996"/>
            <a:ext cx="2901850" cy="6703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sz="1650" b="0" i="0" u="none">
                <a:solidFill>
                  <a:srgbClr val="005088"/>
                </a:solidFill>
                <a:latin typeface="DM Sans"/>
              </a:rPr>
              <a:t>Над 2000 замъка и крепости, съхраняващи историята.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35806" y="3940671"/>
            <a:ext cx="720090" cy="3429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100" b="1" i="0" u="none">
                <a:solidFill>
                  <a:srgbClr val="005088"/>
                </a:solidFill>
                <a:latin typeface="Merriweather"/>
              </a:rPr>
              <a:t>Бира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44925" y="4635996"/>
            <a:ext cx="2901999" cy="100548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sz="1650" b="0" i="0" u="none">
                <a:solidFill>
                  <a:srgbClr val="005088"/>
                </a:solidFill>
                <a:latin typeface="DM Sans"/>
              </a:rPr>
              <a:t>Чехия е световен лидер по консумация на бира на глава от населението.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439096" y="3940671"/>
            <a:ext cx="870108" cy="3429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100" b="1" i="0" u="none">
                <a:solidFill>
                  <a:srgbClr val="005088"/>
                </a:solidFill>
                <a:latin typeface="Merriweather"/>
              </a:rPr>
              <a:t>Хокей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423225" y="4635996"/>
            <a:ext cx="2901850" cy="6703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sz="1650" b="0" i="0" u="none">
                <a:solidFill>
                  <a:srgbClr val="005088"/>
                </a:solidFill>
                <a:latin typeface="DM Sans"/>
              </a:rPr>
              <a:t>Националният спорт, в който Чехия е световна сила.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4875" y="2121396"/>
            <a:ext cx="2825650" cy="163830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83025" y="2121396"/>
            <a:ext cx="2825799" cy="163830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61325" y="2121396"/>
            <a:ext cx="2825650" cy="16383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71500" y="571500"/>
            <a:ext cx="11601450" cy="6000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600" b="1" i="0" u="none">
                <a:solidFill>
                  <a:srgbClr val="005088"/>
                </a:solidFill>
                <a:latin typeface="Merriweather"/>
              </a:rPr>
              <a:t>Култура и Традиции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71500" y="1238250"/>
            <a:ext cx="11049000" cy="28575"/>
          </a:xfrm>
          <a:prstGeom prst="rect">
            <a:avLst/>
          </a:prstGeom>
          <a:solidFill>
            <a:srgbClr val="00508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0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5275" y="1907976"/>
            <a:ext cx="11601450" cy="11906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7500" b="1" i="0" u="none">
                <a:solidFill>
                  <a:srgbClr val="F3F0DF"/>
                </a:solidFill>
                <a:latin typeface="Merriweather"/>
              </a:rPr>
              <a:t>Въпроси?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1500" y="3384351"/>
            <a:ext cx="11049000" cy="4875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3840"/>
              </a:lnSpc>
            </a:pPr>
            <a:r>
              <a:rPr sz="2400" b="0" i="0" u="none">
                <a:solidFill>
                  <a:srgbClr val="CBD5E1"/>
                </a:solidFill>
                <a:latin typeface="DM Sans"/>
              </a:rPr>
              <a:t>Благодаря за вниманието!</a:t>
            </a:r>
          </a:p>
        </p:txBody>
      </p:sp>
      <p:sp>
        <p:nvSpPr>
          <p:cNvPr id="5" name="Rectangle 4"/>
          <p:cNvSpPr/>
          <p:nvPr/>
        </p:nvSpPr>
        <p:spPr>
          <a:xfrm>
            <a:off x="5143500" y="4176712"/>
            <a:ext cx="1905000" cy="19050"/>
          </a:xfrm>
          <a:prstGeom prst="rect">
            <a:avLst/>
          </a:prstGeom>
          <a:solidFill>
            <a:srgbClr val="F3F0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71500" y="4405312"/>
            <a:ext cx="11049000" cy="3351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sz="1650" b="0" i="0" u="none">
                <a:solidFill>
                  <a:srgbClr val="F3F0DF"/>
                </a:solidFill>
                <a:latin typeface="DM Sans"/>
              </a:rPr>
              <a:t>Чехия: Където историята среща бъдещето.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Широк екран</PresentationFormat>
  <Paragraphs>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12</vt:i4>
      </vt:variant>
    </vt:vector>
  </HeadingPairs>
  <TitlesOfParts>
    <vt:vector size="13" baseType="lpstr">
      <vt:lpstr>Office Theme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PowerPoint</dc:title>
  <dc:subject/>
  <dc:creator/>
  <cp:keywords/>
  <dc:description>generated using python-pptx</dc:description>
  <cp:lastModifiedBy>viktorsiyanev@gmail.com</cp:lastModifiedBy>
  <cp:revision>3</cp:revision>
  <dcterms:created xsi:type="dcterms:W3CDTF">2013-01-27T09:14:16Z</dcterms:created>
  <dcterms:modified xsi:type="dcterms:W3CDTF">2026-08-02T11:08:09Z</dcterms:modified>
  <cp:category/>
</cp:coreProperties>
</file>